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52" r:id="rId3"/>
    <p:sldId id="257" r:id="rId4"/>
    <p:sldId id="330" r:id="rId5"/>
    <p:sldId id="331" r:id="rId6"/>
    <p:sldId id="332" r:id="rId7"/>
    <p:sldId id="338" r:id="rId8"/>
    <p:sldId id="333" r:id="rId9"/>
    <p:sldId id="334" r:id="rId10"/>
    <p:sldId id="335" r:id="rId11"/>
    <p:sldId id="336" r:id="rId12"/>
    <p:sldId id="337" r:id="rId13"/>
    <p:sldId id="375" r:id="rId14"/>
    <p:sldId id="339" r:id="rId15"/>
    <p:sldId id="340" r:id="rId16"/>
    <p:sldId id="341" r:id="rId17"/>
    <p:sldId id="342" r:id="rId18"/>
    <p:sldId id="343" r:id="rId19"/>
    <p:sldId id="344" r:id="rId20"/>
    <p:sldId id="345" r:id="rId21"/>
    <p:sldId id="377" r:id="rId22"/>
    <p:sldId id="346" r:id="rId23"/>
    <p:sldId id="347" r:id="rId24"/>
    <p:sldId id="348" r:id="rId25"/>
    <p:sldId id="349" r:id="rId26"/>
    <p:sldId id="350" r:id="rId27"/>
    <p:sldId id="351" r:id="rId28"/>
    <p:sldId id="353" r:id="rId29"/>
    <p:sldId id="354" r:id="rId30"/>
    <p:sldId id="379" r:id="rId31"/>
    <p:sldId id="378" r:id="rId32"/>
    <p:sldId id="380" r:id="rId33"/>
    <p:sldId id="381" r:id="rId34"/>
    <p:sldId id="382" r:id="rId35"/>
    <p:sldId id="383" r:id="rId36"/>
    <p:sldId id="384" r:id="rId37"/>
    <p:sldId id="385" r:id="rId38"/>
    <p:sldId id="386" r:id="rId39"/>
    <p:sldId id="387" r:id="rId40"/>
    <p:sldId id="388" r:id="rId41"/>
    <p:sldId id="389" r:id="rId42"/>
    <p:sldId id="390" r:id="rId43"/>
    <p:sldId id="393" r:id="rId44"/>
    <p:sldId id="391" r:id="rId45"/>
    <p:sldId id="392"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0131" autoAdjust="0"/>
  </p:normalViewPr>
  <p:slideViewPr>
    <p:cSldViewPr snapToGrid="0">
      <p:cViewPr varScale="1">
        <p:scale>
          <a:sx n="86" d="100"/>
          <a:sy n="86" d="100"/>
        </p:scale>
        <p:origin x="7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D3CA9-B28E-4A86-AA14-73F42EF7E125}"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2FD6C-159F-456F-BCCE-F048B4FF0EF9}" type="slidenum">
              <a:rPr lang="en-US" smtClean="0"/>
              <a:t>‹#›</a:t>
            </a:fld>
            <a:endParaRPr lang="en-US"/>
          </a:p>
        </p:txBody>
      </p:sp>
    </p:spTree>
    <p:extLst>
      <p:ext uri="{BB962C8B-B14F-4D97-AF65-F5344CB8AC3E}">
        <p14:creationId xmlns:p14="http://schemas.microsoft.com/office/powerpoint/2010/main" val="333823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NAD 2023 Standard ER1 (Electromagnetic Radiation)</a:t>
            </a:r>
          </a:p>
          <a:p>
            <a:endParaRPr lang="en-US" dirty="0"/>
          </a:p>
        </p:txBody>
      </p:sp>
      <p:sp>
        <p:nvSpPr>
          <p:cNvPr id="4" name="Slide Number Placeholder 3"/>
          <p:cNvSpPr>
            <a:spLocks noGrp="1"/>
          </p:cNvSpPr>
          <p:nvPr>
            <p:ph type="sldNum" sz="quarter" idx="5"/>
          </p:nvPr>
        </p:nvSpPr>
        <p:spPr/>
        <p:txBody>
          <a:bodyPr/>
          <a:lstStyle/>
          <a:p>
            <a:fld id="{3C42FD6C-159F-456F-BCCE-F048B4FF0EF9}" type="slidenum">
              <a:rPr lang="en-US" smtClean="0"/>
              <a:t>1</a:t>
            </a:fld>
            <a:endParaRPr lang="en-US"/>
          </a:p>
        </p:txBody>
      </p:sp>
    </p:spTree>
    <p:extLst>
      <p:ext uri="{BB962C8B-B14F-4D97-AF65-F5344CB8AC3E}">
        <p14:creationId xmlns:p14="http://schemas.microsoft.com/office/powerpoint/2010/main" val="116599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l-GR" dirty="0"/>
              <a:t>θ</a:t>
            </a:r>
            <a:r>
              <a:rPr lang="en-US" dirty="0"/>
              <a:t> =</a:t>
            </a:r>
            <a:r>
              <a:rPr lang="en-US" baseline="0" dirty="0"/>
              <a:t> angle between fringe and center</a:t>
            </a:r>
          </a:p>
          <a:p>
            <a:r>
              <a:rPr lang="en-US" baseline="0" dirty="0"/>
              <a:t>m = integer</a:t>
            </a:r>
          </a:p>
          <a:p>
            <a:r>
              <a:rPr lang="el-GR" baseline="0" dirty="0"/>
              <a:t>λ</a:t>
            </a:r>
            <a:r>
              <a:rPr lang="en-US" baseline="0" dirty="0"/>
              <a:t> = wavelength</a:t>
            </a:r>
          </a:p>
          <a:p>
            <a:r>
              <a:rPr lang="en-US" baseline="0" dirty="0"/>
              <a:t>d = distance between slits</a:t>
            </a:r>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a:rPr>
                            <m:t>sin</m:t>
                          </m:r>
                        </m:fName>
                        <m:e>
                          <m:r>
                            <a:rPr lang="en-US" b="0" i="1" dirty="0" smtClean="0">
                              <a:latin typeface="Cambria Math"/>
                            </a:rPr>
                            <m:t>𝜃</m:t>
                          </m:r>
                        </m:e>
                      </m:func>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𝜆</m:t>
                          </m:r>
                        </m:num>
                        <m:den>
                          <m:r>
                            <a:rPr lang="en-US" i="1" dirty="0" smtClean="0">
                              <a:latin typeface="Cambria Math"/>
                            </a:rPr>
                            <m:t>𝑑</m:t>
                          </m:r>
                        </m:den>
                      </m:f>
                      <m:r>
                        <a:rPr lang="en-US" b="0" i="1" baseline="0" dirty="0" smtClean="0">
                          <a:latin typeface="Cambria Math" panose="02040503050406030204" pitchFamily="18" charset="0"/>
                          <a:sym typeface="Wingdings" pitchFamily="2" charset="2"/>
                        </a:rPr>
                        <m:t>→</m:t>
                      </m:r>
                      <m:func>
                        <m:funcPr>
                          <m:ctrlPr>
                            <a:rPr lang="en-US" b="0" i="1" dirty="0" smtClean="0">
                              <a:latin typeface="Cambria Math" panose="02040503050406030204" pitchFamily="18" charset="0"/>
                              <a:sym typeface="Wingdings" pitchFamily="2" charset="2"/>
                            </a:rPr>
                          </m:ctrlPr>
                        </m:funcPr>
                        <m:fName>
                          <m:r>
                            <m:rPr>
                              <m:sty m:val="p"/>
                            </m:rPr>
                            <a:rPr lang="en-US" i="0" dirty="0" smtClean="0">
                              <a:latin typeface="Cambria Math"/>
                              <a:sym typeface="Wingdings" pitchFamily="2" charset="2"/>
                            </a:rPr>
                            <m:t>sin</m:t>
                          </m:r>
                        </m:fName>
                        <m:e>
                          <m:r>
                            <a:rPr lang="en-US" b="0" i="1" dirty="0" smtClean="0">
                              <a:latin typeface="Cambria Math"/>
                              <a:sym typeface="Wingdings" pitchFamily="2" charset="2"/>
                            </a:rPr>
                            <m:t>𝜃</m:t>
                          </m:r>
                        </m:e>
                      </m:func>
                      <m:r>
                        <a:rPr lang="en-US" i="1" dirty="0" smtClean="0">
                          <a:latin typeface="Cambria Math"/>
                        </a:rPr>
                        <m:t>=3</m:t>
                      </m:r>
                      <m:f>
                        <m:fPr>
                          <m:ctrlPr>
                            <a:rPr lang="en-US" i="1" baseline="0" dirty="0" smtClean="0">
                              <a:latin typeface="Cambria Math" panose="02040503050406030204" pitchFamily="18" charset="0"/>
                            </a:rPr>
                          </m:ctrlPr>
                        </m:fPr>
                        <m:num>
                          <m:r>
                            <a:rPr lang="en-US" i="1" dirty="0" smtClean="0">
                              <a:latin typeface="Cambria Math"/>
                            </a:rPr>
                            <m:t>630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i="1" baseline="0" dirty="0" smtClean="0">
                              <a:latin typeface="Cambria Math"/>
                            </a:rPr>
                            <m:t> </m:t>
                          </m:r>
                          <m:r>
                            <a:rPr lang="en-US" i="1" baseline="0" dirty="0" smtClean="0">
                              <a:latin typeface="Cambria Math"/>
                            </a:rPr>
                            <m:t>𝑚</m:t>
                          </m:r>
                        </m:num>
                        <m:den>
                          <m:r>
                            <a:rPr lang="en-US" i="1" baseline="0" dirty="0" smtClean="0">
                              <a:latin typeface="Cambria Math"/>
                            </a:rPr>
                            <m:t>3</m:t>
                          </m:r>
                          <m:r>
                            <a:rPr lang="en-US" b="0" i="1" baseline="0" dirty="0" smtClean="0">
                              <a:latin typeface="Cambria Math"/>
                            </a:rPr>
                            <m:t>×</m:t>
                          </m:r>
                          <m:sSup>
                            <m:sSupPr>
                              <m:ctrlPr>
                                <a:rPr lang="en-US" b="0" i="1" baseline="0" dirty="0" smtClean="0">
                                  <a:latin typeface="Cambria Math" panose="02040503050406030204" pitchFamily="18" charset="0"/>
                                </a:rPr>
                              </m:ctrlPr>
                            </m:sSupPr>
                            <m:e>
                              <m:r>
                                <a:rPr lang="en-US" i="1" baseline="0" dirty="0" smtClean="0">
                                  <a:latin typeface="Cambria Math"/>
                                </a:rPr>
                                <m:t>10</m:t>
                              </m:r>
                            </m:e>
                            <m:sup>
                              <m:r>
                                <a:rPr lang="en-US" b="0" i="1" baseline="0" dirty="0" smtClean="0">
                                  <a:latin typeface="Cambria Math"/>
                                </a:rPr>
                                <m:t>−6</m:t>
                              </m:r>
                            </m:sup>
                          </m:sSup>
                          <m:r>
                            <a:rPr lang="en-US" i="1" baseline="0" dirty="0" smtClean="0">
                              <a:latin typeface="Cambria Math"/>
                            </a:rPr>
                            <m:t> </m:t>
                          </m:r>
                          <m:r>
                            <a:rPr lang="en-US" i="1" baseline="0" dirty="0" smtClean="0">
                              <a:latin typeface="Cambria Math"/>
                            </a:rPr>
                            <m:t>𝑚</m:t>
                          </m:r>
                        </m:den>
                      </m:f>
                      <m:r>
                        <a:rPr lang="en-US" b="0" i="1" baseline="0" dirty="0" smtClean="0">
                          <a:latin typeface="Cambria Math" panose="02040503050406030204" pitchFamily="18" charset="0"/>
                          <a:sym typeface="Wingdings" pitchFamily="2" charset="2"/>
                        </a:rPr>
                        <m:t>→</m:t>
                      </m:r>
                      <m:func>
                        <m:funcPr>
                          <m:ctrlPr>
                            <a:rPr lang="en-US" b="0" i="1" baseline="0" dirty="0" smtClean="0">
                              <a:latin typeface="Cambria Math" panose="02040503050406030204" pitchFamily="18" charset="0"/>
                              <a:sym typeface="Wingdings" pitchFamily="2" charset="2"/>
                            </a:rPr>
                          </m:ctrlPr>
                        </m:funcPr>
                        <m:fName>
                          <m:r>
                            <m:rPr>
                              <m:sty m:val="p"/>
                            </m:rPr>
                            <a:rPr lang="en-US" i="0" baseline="0" dirty="0" smtClean="0">
                              <a:latin typeface="Cambria Math"/>
                              <a:sym typeface="Wingdings" pitchFamily="2" charset="2"/>
                            </a:rPr>
                            <m:t>sin</m:t>
                          </m:r>
                        </m:fName>
                        <m:e>
                          <m:r>
                            <a:rPr lang="en-US" b="0" i="1" baseline="0" dirty="0" smtClean="0">
                              <a:latin typeface="Cambria Math"/>
                              <a:sym typeface="Wingdings" pitchFamily="2" charset="2"/>
                            </a:rPr>
                            <m:t>𝜃</m:t>
                          </m:r>
                        </m:e>
                      </m:func>
                      <m:r>
                        <a:rPr lang="en-US" i="1" dirty="0" smtClean="0">
                          <a:latin typeface="Cambria Math"/>
                        </a:rPr>
                        <m:t>=0.</m:t>
                      </m:r>
                      <m:r>
                        <a:rPr lang="en-US" b="0" i="1" dirty="0" smtClean="0">
                          <a:latin typeface="Cambria Math" panose="02040503050406030204" pitchFamily="18" charset="0"/>
                        </a:rPr>
                        <m:t>63</m:t>
                      </m:r>
                      <m:r>
                        <a:rPr lang="en-US" b="0" i="1" baseline="0" dirty="0" smtClean="0">
                          <a:latin typeface="Cambria Math" panose="02040503050406030204" pitchFamily="18" charset="0"/>
                          <a:sym typeface="Wingdings" pitchFamily="2" charset="2"/>
                        </a:rPr>
                        <m:t>→</m:t>
                      </m:r>
                      <m:r>
                        <a:rPr lang="el-GR" i="1" dirty="0" smtClean="0">
                          <a:latin typeface="Cambria Math"/>
                        </a:rPr>
                        <m:t>𝜃</m:t>
                      </m:r>
                      <m:r>
                        <a:rPr lang="en-US" i="1" dirty="0" smtClean="0">
                          <a:latin typeface="Cambria Math"/>
                        </a:rPr>
                        <m:t>=39.0501°</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a:rPr>
                            <m:t>tan</m:t>
                          </m:r>
                        </m:fName>
                        <m:e>
                          <m:r>
                            <a:rPr lang="en-US" b="0" i="1" dirty="0" smtClean="0">
                              <a:latin typeface="Cambria Math"/>
                            </a:rPr>
                            <m:t>39.0501°</m:t>
                          </m:r>
                        </m:e>
                      </m:func>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𝑥</m:t>
                          </m:r>
                        </m:num>
                        <m:den>
                          <m:r>
                            <a:rPr lang="en-US" i="1" dirty="0" smtClean="0">
                              <a:latin typeface="Cambria Math"/>
                            </a:rPr>
                            <m:t>5</m:t>
                          </m:r>
                          <m:r>
                            <a:rPr lang="en-US" b="0" i="1" dirty="0" smtClean="0">
                              <a:latin typeface="Cambria Math"/>
                            </a:rPr>
                            <m:t> </m:t>
                          </m:r>
                          <m:r>
                            <a:rPr lang="en-US" i="1" dirty="0" smtClean="0">
                              <a:latin typeface="Cambria Math"/>
                            </a:rPr>
                            <m:t>𝑚</m:t>
                          </m:r>
                        </m:den>
                      </m:f>
                      <m:r>
                        <a:rPr lang="en-US" b="0" i="1" baseline="0" dirty="0" smtClean="0">
                          <a:latin typeface="Cambria Math" panose="02040503050406030204" pitchFamily="18" charset="0"/>
                          <a:sym typeface="Wingdings" pitchFamily="2" charset="2"/>
                        </a:rPr>
                        <m:t>→</m:t>
                      </m:r>
                      <m:r>
                        <a:rPr lang="en-US" i="1" dirty="0" smtClean="0">
                          <a:latin typeface="Cambria Math"/>
                          <a:sym typeface="Wingdings" pitchFamily="2" charset="2"/>
                        </a:rPr>
                        <m:t>5</m:t>
                      </m:r>
                      <m:r>
                        <a:rPr lang="en-US" b="0" i="1" dirty="0" smtClean="0">
                          <a:latin typeface="Cambria Math"/>
                          <a:sym typeface="Wingdings" pitchFamily="2" charset="2"/>
                        </a:rPr>
                        <m:t> </m:t>
                      </m:r>
                      <m:r>
                        <a:rPr lang="en-US" i="1" dirty="0" smtClean="0">
                          <a:latin typeface="Cambria Math"/>
                          <a:sym typeface="Wingdings" pitchFamily="2" charset="2"/>
                        </a:rPr>
                        <m:t>𝑚</m:t>
                      </m:r>
                      <m:r>
                        <a:rPr lang="en-US" i="1" dirty="0" smtClean="0">
                          <a:latin typeface="Cambria Math"/>
                          <a:sym typeface="Wingdings" pitchFamily="2" charset="2"/>
                        </a:rPr>
                        <m:t> </m:t>
                      </m:r>
                      <m:d>
                        <m:dPr>
                          <m:ctrlPr>
                            <a:rPr lang="en-US" b="0" i="1" dirty="0" smtClean="0">
                              <a:latin typeface="Cambria Math" panose="02040503050406030204" pitchFamily="18" charset="0"/>
                              <a:sym typeface="Wingdings" pitchFamily="2" charset="2"/>
                            </a:rPr>
                          </m:ctrlPr>
                        </m:dPr>
                        <m:e>
                          <m:func>
                            <m:funcPr>
                              <m:ctrlPr>
                                <a:rPr lang="en-US" b="0" i="1" dirty="0" smtClean="0">
                                  <a:latin typeface="Cambria Math" panose="02040503050406030204" pitchFamily="18" charset="0"/>
                                  <a:sym typeface="Wingdings" pitchFamily="2" charset="2"/>
                                </a:rPr>
                              </m:ctrlPr>
                            </m:funcPr>
                            <m:fName>
                              <m:r>
                                <m:rPr>
                                  <m:sty m:val="p"/>
                                </m:rPr>
                                <a:rPr lang="en-US" i="0" dirty="0" smtClean="0">
                                  <a:latin typeface="Cambria Math"/>
                                  <a:sym typeface="Wingdings" pitchFamily="2" charset="2"/>
                                </a:rPr>
                                <m:t>tan</m:t>
                              </m:r>
                            </m:fName>
                            <m:e>
                              <m:r>
                                <a:rPr lang="en-US" b="0" i="1" dirty="0" smtClean="0">
                                  <a:latin typeface="Cambria Math"/>
                                  <a:sym typeface="Wingdings" pitchFamily="2" charset="2"/>
                                </a:rPr>
                                <m:t>39.0501°</m:t>
                              </m:r>
                            </m:e>
                          </m:func>
                        </m:e>
                      </m:d>
                      <m:r>
                        <a:rPr lang="en-US" i="1" dirty="0" smtClean="0">
                          <a:latin typeface="Cambria Math"/>
                          <a:sym typeface="Wingdings" pitchFamily="2" charset="2"/>
                        </a:rPr>
                        <m:t>=</m:t>
                      </m:r>
                      <m:r>
                        <a:rPr lang="en-US" i="1" dirty="0" smtClean="0">
                          <a:latin typeface="Cambria Math"/>
                          <a:sym typeface="Wingdings" pitchFamily="2" charset="2"/>
                        </a:rPr>
                        <m:t>𝑥</m:t>
                      </m:r>
                      <m:r>
                        <a:rPr lang="en-US" i="1" dirty="0" smtClean="0">
                          <a:latin typeface="Cambria Math"/>
                          <a:sym typeface="Wingdings" pitchFamily="2" charset="2"/>
                        </a:rPr>
                        <m:t>=4.06 </m:t>
                      </m:r>
                      <m:r>
                        <a:rPr lang="en-US" i="1" dirty="0" smtClean="0">
                          <a:latin typeface="Cambria Math"/>
                          <a:sym typeface="Wingdings" pitchFamily="2" charset="2"/>
                        </a:rPr>
                        <m:t>𝑚</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dirty="0" smtClean="0">
                    <a:latin typeface="Cambria Math"/>
                  </a:rPr>
                  <a:t>sin⁡𝜃</a:t>
                </a:r>
                <a:r>
                  <a:rPr lang="en-US" i="0" dirty="0" smtClean="0">
                    <a:latin typeface="Cambria Math"/>
                  </a:rPr>
                  <a:t>=𝑚</a:t>
                </a:r>
                <a:r>
                  <a:rPr lang="en-US" b="0" i="0" dirty="0" smtClean="0">
                    <a:latin typeface="Cambria Math"/>
                  </a:rPr>
                  <a:t> 𝜆/</a:t>
                </a:r>
                <a:r>
                  <a:rPr lang="en-US" i="0" dirty="0" smtClean="0">
                    <a:latin typeface="Cambria Math"/>
                  </a:rPr>
                  <a:t>𝑑</a:t>
                </a:r>
                <a:r>
                  <a:rPr lang="en-US" i="0" dirty="0" smtClean="0">
                    <a:latin typeface="Cambria Math"/>
                    <a:sym typeface="Wingdings" pitchFamily="2" charset="2"/>
                  </a:rPr>
                  <a:t>sin</a:t>
                </a:r>
                <a:r>
                  <a:rPr lang="en-US" b="0" i="0" dirty="0" smtClean="0">
                    <a:latin typeface="Cambria Math"/>
                    <a:sym typeface="Wingdings" pitchFamily="2" charset="2"/>
                  </a:rPr>
                  <a:t>⁡𝜃</a:t>
                </a:r>
                <a:r>
                  <a:rPr lang="en-US" i="0" dirty="0" smtClean="0">
                    <a:latin typeface="Cambria Math"/>
                  </a:rPr>
                  <a:t>=3 </a:t>
                </a:r>
                <a:r>
                  <a:rPr lang="en-US" i="0" baseline="0" dirty="0" smtClean="0">
                    <a:latin typeface="Cambria Math"/>
                  </a:rPr>
                  <a:t>(</a:t>
                </a:r>
                <a:r>
                  <a:rPr lang="en-US" i="0" dirty="0" smtClean="0">
                    <a:latin typeface="Cambria Math"/>
                  </a:rPr>
                  <a:t>630</a:t>
                </a:r>
                <a:r>
                  <a:rPr lang="en-US" b="0" i="0" dirty="0" smtClean="0">
                    <a:latin typeface="Cambria Math"/>
                  </a:rPr>
                  <a:t>×〖</a:t>
                </a:r>
                <a:r>
                  <a:rPr lang="en-US" i="0" dirty="0" smtClean="0">
                    <a:latin typeface="Cambria Math"/>
                  </a:rPr>
                  <a:t>10</a:t>
                </a:r>
                <a:r>
                  <a:rPr lang="en-US" b="0" i="0" dirty="0" smtClean="0">
                    <a:latin typeface="Cambria Math"/>
                  </a:rPr>
                  <a:t>〗^(−9)</a:t>
                </a:r>
                <a:r>
                  <a:rPr lang="en-US" b="0" i="0" baseline="0" dirty="0" smtClean="0">
                    <a:latin typeface="Cambria Math"/>
                  </a:rPr>
                  <a:t> </a:t>
                </a:r>
                <a:r>
                  <a:rPr lang="en-US" i="0" baseline="0" dirty="0" smtClean="0">
                    <a:latin typeface="Cambria Math"/>
                  </a:rPr>
                  <a:t> 𝑚)/(3</a:t>
                </a:r>
                <a:r>
                  <a:rPr lang="en-US" b="0" i="0" baseline="0" dirty="0" smtClean="0">
                    <a:latin typeface="Cambria Math"/>
                  </a:rPr>
                  <a:t>×〖</a:t>
                </a:r>
                <a:r>
                  <a:rPr lang="en-US" i="0" baseline="0" dirty="0" smtClean="0">
                    <a:latin typeface="Cambria Math"/>
                  </a:rPr>
                  <a:t>10</a:t>
                </a:r>
                <a:r>
                  <a:rPr lang="en-US" b="0" i="0" baseline="0" dirty="0" smtClean="0">
                    <a:latin typeface="Cambria Math"/>
                  </a:rPr>
                  <a:t>〗^(−6) </a:t>
                </a:r>
                <a:r>
                  <a:rPr lang="en-US" i="0" baseline="0" dirty="0" smtClean="0">
                    <a:latin typeface="Cambria Math"/>
                  </a:rPr>
                  <a:t> 𝑚)</a:t>
                </a:r>
                <a:r>
                  <a:rPr lang="en-US" i="0" baseline="0" dirty="0" smtClean="0">
                    <a:latin typeface="Cambria Math"/>
                    <a:sym typeface="Wingdings" pitchFamily="2" charset="2"/>
                  </a:rPr>
                  <a:t>sin</a:t>
                </a:r>
                <a:r>
                  <a:rPr lang="en-US" b="0" i="0" baseline="0" dirty="0" smtClean="0">
                    <a:latin typeface="Cambria Math"/>
                    <a:sym typeface="Wingdings" pitchFamily="2" charset="2"/>
                  </a:rPr>
                  <a:t>⁡𝜃</a:t>
                </a:r>
                <a:r>
                  <a:rPr lang="en-US" i="0" dirty="0" smtClean="0">
                    <a:latin typeface="Cambria Math"/>
                  </a:rPr>
                  <a:t>=0.39 </a:t>
                </a:r>
                <a:r>
                  <a:rPr lang="en-US" i="0" dirty="0" smtClean="0">
                    <a:latin typeface="Cambria Math"/>
                    <a:sym typeface="Wingdings" pitchFamily="2" charset="2"/>
                  </a:rPr>
                  <a:t> </a:t>
                </a:r>
                <a:r>
                  <a:rPr lang="el-GR" i="0" dirty="0" smtClean="0">
                    <a:latin typeface="Cambria Math"/>
                  </a:rPr>
                  <a:t>𝜃</a:t>
                </a:r>
                <a:r>
                  <a:rPr lang="en-US" i="0" dirty="0" smtClean="0">
                    <a:latin typeface="Cambria Math"/>
                  </a:rPr>
                  <a:t>=39.0501°</a:t>
                </a:r>
                <a:endParaRPr lang="en-US" dirty="0" smtClean="0"/>
              </a:p>
              <a:p>
                <a:endParaRPr lang="en-US" dirty="0" smtClean="0"/>
              </a:p>
              <a:p>
                <a:r>
                  <a:rPr lang="en-US" b="0" i="0" dirty="0" smtClean="0">
                    <a:latin typeface="Cambria Math"/>
                  </a:rPr>
                  <a:t>tan⁡〖39.0501°〗</a:t>
                </a:r>
                <a:r>
                  <a:rPr lang="en-US" i="0" dirty="0" smtClean="0">
                    <a:latin typeface="Cambria Math"/>
                  </a:rPr>
                  <a:t>=𝑥/(5</a:t>
                </a:r>
                <a:r>
                  <a:rPr lang="en-US" b="0" i="0" dirty="0" smtClean="0">
                    <a:latin typeface="Cambria Math"/>
                  </a:rPr>
                  <a:t> </a:t>
                </a:r>
                <a:r>
                  <a:rPr lang="en-US" i="0" dirty="0" smtClean="0">
                    <a:latin typeface="Cambria Math"/>
                  </a:rPr>
                  <a:t>𝑚)  </a:t>
                </a:r>
                <a:r>
                  <a:rPr lang="en-US" i="0" dirty="0" smtClean="0">
                    <a:latin typeface="Cambria Math"/>
                    <a:sym typeface="Wingdings" pitchFamily="2" charset="2"/>
                  </a:rPr>
                  <a:t> 5</a:t>
                </a:r>
                <a:r>
                  <a:rPr lang="en-US" b="0" i="0" dirty="0" smtClean="0">
                    <a:latin typeface="Cambria Math"/>
                    <a:sym typeface="Wingdings" pitchFamily="2" charset="2"/>
                  </a:rPr>
                  <a:t> </a:t>
                </a:r>
                <a:r>
                  <a:rPr lang="en-US" i="0" dirty="0" smtClean="0">
                    <a:latin typeface="Cambria Math"/>
                    <a:sym typeface="Wingdings" pitchFamily="2" charset="2"/>
                  </a:rPr>
                  <a:t>𝑚 </a:t>
                </a:r>
                <a:r>
                  <a:rPr lang="en-US" b="0" i="0" dirty="0" smtClean="0">
                    <a:latin typeface="Cambria Math"/>
                    <a:sym typeface="Wingdings" pitchFamily="2" charset="2"/>
                  </a:rPr>
                  <a:t>(</a:t>
                </a:r>
                <a:r>
                  <a:rPr lang="en-US" i="0" dirty="0" smtClean="0">
                    <a:latin typeface="Cambria Math"/>
                    <a:sym typeface="Wingdings" pitchFamily="2" charset="2"/>
                  </a:rPr>
                  <a:t>tan</a:t>
                </a:r>
                <a:r>
                  <a:rPr lang="en-US" b="0" i="0" dirty="0" smtClean="0">
                    <a:latin typeface="Cambria Math"/>
                    <a:sym typeface="Wingdings" pitchFamily="2" charset="2"/>
                  </a:rPr>
                  <a:t>⁡〖39.0501°〗 )</a:t>
                </a:r>
                <a:r>
                  <a:rPr lang="en-US" i="0" dirty="0" smtClean="0">
                    <a:latin typeface="Cambria Math"/>
                    <a:sym typeface="Wingdings" pitchFamily="2" charset="2"/>
                  </a:rPr>
                  <a:t>=𝑥=4.06 𝑚</a:t>
                </a:r>
                <a:endParaRPr lang="en-US" dirty="0"/>
              </a:p>
            </p:txBody>
          </p:sp>
        </mc:Fallback>
      </mc:AlternateContent>
      <p:sp>
        <p:nvSpPr>
          <p:cNvPr id="4" name="Slide Number Placeholder 3"/>
          <p:cNvSpPr>
            <a:spLocks noGrp="1"/>
          </p:cNvSpPr>
          <p:nvPr>
            <p:ph type="sldNum" sz="quarter" idx="10"/>
          </p:nvPr>
        </p:nvSpPr>
        <p:spPr/>
        <p:txBody>
          <a:bodyPr/>
          <a:lstStyle/>
          <a:p>
            <a:fld id="{8D44F9F6-11C8-44DB-B6E2-CF3B026FFB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12</a:t>
            </a:fld>
            <a:endParaRPr lang="en-US"/>
          </a:p>
        </p:txBody>
      </p:sp>
    </p:spTree>
    <p:extLst>
      <p:ext uri="{BB962C8B-B14F-4D97-AF65-F5344CB8AC3E}">
        <p14:creationId xmlns:p14="http://schemas.microsoft.com/office/powerpoint/2010/main" val="190355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27.4</a:t>
            </a:r>
          </a:p>
        </p:txBody>
      </p:sp>
      <p:sp>
        <p:nvSpPr>
          <p:cNvPr id="4" name="Slide Number Placeholder 3"/>
          <p:cNvSpPr>
            <a:spLocks noGrp="1"/>
          </p:cNvSpPr>
          <p:nvPr>
            <p:ph type="sldNum" sz="quarter" idx="5"/>
          </p:nvPr>
        </p:nvSpPr>
        <p:spPr/>
        <p:txBody>
          <a:bodyPr/>
          <a:lstStyle/>
          <a:p>
            <a:fld id="{3C42FD6C-159F-456F-BCCE-F048B4FF0EF9}" type="slidenum">
              <a:rPr lang="en-US" smtClean="0"/>
              <a:t>13</a:t>
            </a:fld>
            <a:endParaRPr lang="en-US"/>
          </a:p>
        </p:txBody>
      </p:sp>
    </p:spTree>
    <p:extLst>
      <p:ext uri="{BB962C8B-B14F-4D97-AF65-F5344CB8AC3E}">
        <p14:creationId xmlns:p14="http://schemas.microsoft.com/office/powerpoint/2010/main" val="92881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Have a couple diffraction gratings to play with</a:t>
            </a:r>
          </a:p>
        </p:txBody>
      </p:sp>
      <p:sp>
        <p:nvSpPr>
          <p:cNvPr id="4" name="Slide Number Placeholder 3"/>
          <p:cNvSpPr>
            <a:spLocks noGrp="1"/>
          </p:cNvSpPr>
          <p:nvPr>
            <p:ph type="sldNum" sz="quarter" idx="10"/>
          </p:nvPr>
        </p:nvSpPr>
        <p:spPr/>
        <p:txBody>
          <a:bodyPr/>
          <a:lstStyle/>
          <a:p>
            <a:fld id="{8D44F9F6-11C8-44DB-B6E2-CF3B026FFB8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a:rPr>
                            <m:t>tan</m:t>
                          </m:r>
                        </m:fName>
                        <m:e>
                          <m:r>
                            <a:rPr lang="en-US" b="0" i="1" dirty="0" smtClean="0">
                              <a:latin typeface="Cambria Math"/>
                            </a:rPr>
                            <m:t>𝜃</m:t>
                          </m:r>
                        </m:e>
                      </m:func>
                      <m:r>
                        <a:rPr lang="en-US" i="1" baseline="0" dirty="0" smtClean="0">
                          <a:latin typeface="Cambria Math"/>
                        </a:rPr>
                        <m:t>=</m:t>
                      </m:r>
                      <m:f>
                        <m:fPr>
                          <m:ctrlPr>
                            <a:rPr lang="en-US" i="1" baseline="0" dirty="0" smtClean="0">
                              <a:latin typeface="Cambria Math" panose="02040503050406030204" pitchFamily="18" charset="0"/>
                            </a:rPr>
                          </m:ctrlPr>
                        </m:fPr>
                        <m:num>
                          <m:r>
                            <a:rPr lang="en-US" i="1" baseline="0" dirty="0" smtClean="0">
                              <a:latin typeface="Cambria Math"/>
                            </a:rPr>
                            <m:t>13.5</m:t>
                          </m:r>
                          <m:r>
                            <a:rPr lang="en-US" b="0" i="1" baseline="0" dirty="0" smtClean="0">
                              <a:latin typeface="Cambria Math"/>
                            </a:rPr>
                            <m:t> </m:t>
                          </m:r>
                          <m:r>
                            <a:rPr lang="en-US" i="1" baseline="0" dirty="0" smtClean="0">
                              <a:latin typeface="Cambria Math"/>
                            </a:rPr>
                            <m:t>𝑐𝑚</m:t>
                          </m:r>
                        </m:num>
                        <m:den>
                          <m:r>
                            <a:rPr lang="en-US" i="1" baseline="0" dirty="0" smtClean="0">
                              <a:latin typeface="Cambria Math"/>
                            </a:rPr>
                            <m:t>50</m:t>
                          </m:r>
                          <m:r>
                            <a:rPr lang="en-US" b="0" i="1" baseline="0" dirty="0" smtClean="0">
                              <a:latin typeface="Cambria Math"/>
                            </a:rPr>
                            <m:t> </m:t>
                          </m:r>
                          <m:r>
                            <a:rPr lang="en-US" i="1" baseline="0" dirty="0" smtClean="0">
                              <a:latin typeface="Cambria Math"/>
                            </a:rPr>
                            <m:t>𝑐𝑚</m:t>
                          </m:r>
                        </m:den>
                      </m:f>
                      <m:r>
                        <a:rPr lang="en-US" b="0" i="1" baseline="0" dirty="0" smtClean="0">
                          <a:latin typeface="Cambria Math" panose="02040503050406030204" pitchFamily="18" charset="0"/>
                          <a:sym typeface="Wingdings" pitchFamily="2" charset="2"/>
                        </a:rPr>
                        <m:t>→</m:t>
                      </m:r>
                      <m:r>
                        <a:rPr lang="el-GR" i="1" baseline="0" dirty="0" smtClean="0">
                          <a:latin typeface="Cambria Math"/>
                        </a:rPr>
                        <m:t>𝜃</m:t>
                      </m:r>
                      <m:r>
                        <a:rPr lang="en-US" i="1" baseline="0" dirty="0" smtClean="0">
                          <a:latin typeface="Cambria Math"/>
                        </a:rPr>
                        <m:t>=</m:t>
                      </m:r>
                      <m:func>
                        <m:funcPr>
                          <m:ctrlPr>
                            <a:rPr lang="en-US" b="0" i="1" baseline="0" dirty="0" smtClean="0">
                              <a:latin typeface="Cambria Math" panose="02040503050406030204" pitchFamily="18" charset="0"/>
                            </a:rPr>
                          </m:ctrlPr>
                        </m:funcPr>
                        <m:fName>
                          <m:sSup>
                            <m:sSupPr>
                              <m:ctrlPr>
                                <a:rPr lang="en-US" b="0" i="1" baseline="0" dirty="0" smtClean="0">
                                  <a:latin typeface="Cambria Math" panose="02040503050406030204" pitchFamily="18" charset="0"/>
                                </a:rPr>
                              </m:ctrlPr>
                            </m:sSupPr>
                            <m:e>
                              <m:r>
                                <m:rPr>
                                  <m:sty m:val="p"/>
                                </m:rPr>
                                <a:rPr lang="en-US" i="0" baseline="0" dirty="0" smtClean="0">
                                  <a:latin typeface="Cambria Math"/>
                                </a:rPr>
                                <m:t>tan</m:t>
                              </m:r>
                            </m:e>
                            <m:sup>
                              <m:r>
                                <a:rPr lang="en-US" b="0" i="1" baseline="0" dirty="0" smtClean="0">
                                  <a:latin typeface="Cambria Math"/>
                                </a:rPr>
                                <m:t>−1</m:t>
                              </m:r>
                            </m:sup>
                          </m:sSup>
                        </m:fName>
                        <m:e>
                          <m:f>
                            <m:fPr>
                              <m:ctrlPr>
                                <a:rPr lang="en-US" b="0" i="1" baseline="0" dirty="0" smtClean="0">
                                  <a:latin typeface="Cambria Math" panose="02040503050406030204" pitchFamily="18" charset="0"/>
                                </a:rPr>
                              </m:ctrlPr>
                            </m:fPr>
                            <m:num>
                              <m:r>
                                <a:rPr lang="en-US" b="0" i="1" baseline="0" dirty="0" smtClean="0">
                                  <a:latin typeface="Cambria Math"/>
                                </a:rPr>
                                <m:t>13.5</m:t>
                              </m:r>
                            </m:num>
                            <m:den>
                              <m:r>
                                <a:rPr lang="en-US" b="0" i="1" baseline="0" dirty="0" smtClean="0">
                                  <a:latin typeface="Cambria Math"/>
                                </a:rPr>
                                <m:t>50</m:t>
                              </m:r>
                            </m:den>
                          </m:f>
                        </m:e>
                      </m:func>
                      <m:r>
                        <a:rPr lang="en-US" i="1" baseline="0" dirty="0" smtClean="0">
                          <a:latin typeface="Cambria Math"/>
                        </a:rPr>
                        <m:t>=15.11</m:t>
                      </m:r>
                      <m:r>
                        <a:rPr lang="en-US" b="0" i="1" baseline="0" dirty="0" smtClean="0">
                          <a:latin typeface="Cambria Math"/>
                        </a:rPr>
                        <m:t>°</m:t>
                      </m:r>
                    </m:oMath>
                  </m:oMathPara>
                </a14:m>
                <a:endParaRPr lang="en-US" baseline="0" dirty="0"/>
              </a:p>
              <a:p>
                <a:endParaRPr lang="en-US" baseline="0" dirty="0"/>
              </a:p>
              <a:p>
                <a:pPr/>
                <a14:m>
                  <m:oMathPara xmlns:m="http://schemas.openxmlformats.org/officeDocument/2006/math">
                    <m:oMathParaPr>
                      <m:jc m:val="centerGroup"/>
                    </m:oMathParaPr>
                    <m:oMath xmlns:m="http://schemas.openxmlformats.org/officeDocument/2006/math">
                      <m:func>
                        <m:funcPr>
                          <m:ctrlPr>
                            <a:rPr lang="en-US" b="0" i="1" baseline="0" dirty="0" smtClean="0">
                              <a:latin typeface="Cambria Math" panose="02040503050406030204" pitchFamily="18" charset="0"/>
                            </a:rPr>
                          </m:ctrlPr>
                        </m:funcPr>
                        <m:fName>
                          <m:r>
                            <m:rPr>
                              <m:sty m:val="p"/>
                            </m:rPr>
                            <a:rPr lang="en-US" i="0" baseline="0" dirty="0" smtClean="0">
                              <a:latin typeface="Cambria Math"/>
                            </a:rPr>
                            <m:t>sin</m:t>
                          </m:r>
                        </m:fName>
                        <m:e>
                          <m:r>
                            <a:rPr lang="en-US" b="0" i="1" baseline="0" dirty="0" smtClean="0">
                              <a:latin typeface="Cambria Math"/>
                            </a:rPr>
                            <m:t>𝜃</m:t>
                          </m:r>
                        </m:e>
                      </m:func>
                      <m:r>
                        <a:rPr lang="en-US" i="1" baseline="0" dirty="0" smtClean="0">
                          <a:latin typeface="Cambria Math"/>
                        </a:rPr>
                        <m:t>=</m:t>
                      </m:r>
                      <m:r>
                        <a:rPr lang="en-US" i="1" baseline="0" dirty="0" smtClean="0">
                          <a:latin typeface="Cambria Math"/>
                        </a:rPr>
                        <m:t>𝑚</m:t>
                      </m:r>
                      <m:f>
                        <m:fPr>
                          <m:ctrlPr>
                            <a:rPr lang="en-US" b="0" i="1" baseline="0" dirty="0" smtClean="0">
                              <a:latin typeface="Cambria Math" panose="02040503050406030204" pitchFamily="18" charset="0"/>
                            </a:rPr>
                          </m:ctrlPr>
                        </m:fPr>
                        <m:num>
                          <m:r>
                            <a:rPr lang="en-US" b="0" i="1" baseline="0" dirty="0" smtClean="0">
                              <a:latin typeface="Cambria Math"/>
                            </a:rPr>
                            <m:t>𝜆</m:t>
                          </m:r>
                        </m:num>
                        <m:den>
                          <m:r>
                            <a:rPr lang="en-US" i="1" baseline="0" dirty="0" smtClean="0">
                              <a:latin typeface="Cambria Math"/>
                            </a:rPr>
                            <m:t>𝑑</m:t>
                          </m:r>
                        </m:den>
                      </m:f>
                      <m:r>
                        <a:rPr lang="en-US" b="0" i="1" baseline="0" dirty="0" smtClean="0">
                          <a:latin typeface="Cambria Math" panose="02040503050406030204" pitchFamily="18" charset="0"/>
                          <a:sym typeface="Wingdings" pitchFamily="2" charset="2"/>
                        </a:rPr>
                        <m:t>→</m:t>
                      </m:r>
                      <m:func>
                        <m:funcPr>
                          <m:ctrlPr>
                            <a:rPr lang="en-US" b="0" i="1" baseline="0" dirty="0" smtClean="0">
                              <a:latin typeface="Cambria Math" panose="02040503050406030204" pitchFamily="18" charset="0"/>
                              <a:sym typeface="Wingdings" pitchFamily="2" charset="2"/>
                            </a:rPr>
                          </m:ctrlPr>
                        </m:funcPr>
                        <m:fName>
                          <m:r>
                            <m:rPr>
                              <m:sty m:val="p"/>
                            </m:rPr>
                            <a:rPr lang="en-US" i="0" baseline="0" dirty="0" smtClean="0">
                              <a:latin typeface="Cambria Math"/>
                              <a:sym typeface="Wingdings" pitchFamily="2" charset="2"/>
                            </a:rPr>
                            <m:t>sin</m:t>
                          </m:r>
                        </m:fName>
                        <m:e>
                          <m:r>
                            <a:rPr lang="en-US" b="0" i="1" baseline="0" dirty="0" smtClean="0">
                              <a:latin typeface="Cambria Math"/>
                              <a:sym typeface="Wingdings" pitchFamily="2" charset="2"/>
                            </a:rPr>
                            <m:t>15.11°</m:t>
                          </m:r>
                        </m:e>
                      </m:func>
                      <m:r>
                        <a:rPr lang="en-US" i="1" dirty="0" smtClean="0">
                          <a:latin typeface="Cambria Math"/>
                        </a:rPr>
                        <m:t>=2</m:t>
                      </m:r>
                      <m:f>
                        <m:fPr>
                          <m:ctrlPr>
                            <a:rPr lang="en-US" i="1" baseline="0" dirty="0" smtClean="0">
                              <a:latin typeface="Cambria Math" panose="02040503050406030204" pitchFamily="18" charset="0"/>
                            </a:rPr>
                          </m:ctrlPr>
                        </m:fPr>
                        <m:num>
                          <m:r>
                            <a:rPr lang="en-US" i="1" dirty="0" smtClean="0">
                              <a:latin typeface="Cambria Math"/>
                            </a:rPr>
                            <m:t>650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b="0" i="1" dirty="0" smtClean="0">
                              <a:latin typeface="Cambria Math"/>
                            </a:rPr>
                            <m:t> </m:t>
                          </m:r>
                          <m:r>
                            <a:rPr lang="en-US" i="1" baseline="0" dirty="0" smtClean="0">
                              <a:latin typeface="Cambria Math"/>
                            </a:rPr>
                            <m:t>𝑚</m:t>
                          </m:r>
                        </m:num>
                        <m:den>
                          <m:r>
                            <a:rPr lang="en-US" i="1" baseline="0" dirty="0" smtClean="0">
                              <a:latin typeface="Cambria Math"/>
                            </a:rPr>
                            <m:t>𝑑</m:t>
                          </m:r>
                        </m:den>
                      </m:f>
                      <m:r>
                        <a:rPr lang="en-US" b="0" i="1" baseline="0" dirty="0" smtClean="0">
                          <a:latin typeface="Cambria Math" panose="02040503050406030204" pitchFamily="18" charset="0"/>
                          <a:sym typeface="Wingdings" pitchFamily="2" charset="2"/>
                        </a:rPr>
                        <m:t>→</m:t>
                      </m:r>
                      <m:r>
                        <a:rPr lang="en-US" i="1" baseline="0" dirty="0" smtClean="0">
                          <a:latin typeface="Cambria Math"/>
                          <a:sym typeface="Wingdings" pitchFamily="2" charset="2"/>
                        </a:rPr>
                        <m:t>𝑑</m:t>
                      </m:r>
                      <m:r>
                        <a:rPr lang="en-US" i="1" baseline="0" dirty="0" smtClean="0">
                          <a:latin typeface="Cambria Math"/>
                          <a:sym typeface="Wingdings" pitchFamily="2" charset="2"/>
                        </a:rPr>
                        <m:t>=2</m:t>
                      </m:r>
                      <m:f>
                        <m:fPr>
                          <m:ctrlPr>
                            <a:rPr lang="en-US" i="1" baseline="0" dirty="0" smtClean="0">
                              <a:latin typeface="Cambria Math" panose="02040503050406030204" pitchFamily="18" charset="0"/>
                              <a:sym typeface="Wingdings" pitchFamily="2" charset="2"/>
                            </a:rPr>
                          </m:ctrlPr>
                        </m:fPr>
                        <m:num>
                          <m:r>
                            <a:rPr lang="en-US" i="1" baseline="0" dirty="0" smtClean="0">
                              <a:latin typeface="Cambria Math"/>
                              <a:sym typeface="Wingdings" pitchFamily="2" charset="2"/>
                            </a:rPr>
                            <m:t>650</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−9</m:t>
                              </m:r>
                            </m:sup>
                          </m:sSup>
                          <m:r>
                            <a:rPr lang="en-US" b="0" i="1" baseline="0" dirty="0" smtClean="0">
                              <a:latin typeface="Cambria Math"/>
                              <a:sym typeface="Wingdings" pitchFamily="2" charset="2"/>
                            </a:rPr>
                            <m:t> </m:t>
                          </m:r>
                          <m:r>
                            <a:rPr lang="en-US" i="1" baseline="0" dirty="0" smtClean="0">
                              <a:latin typeface="Cambria Math"/>
                              <a:sym typeface="Wingdings" pitchFamily="2" charset="2"/>
                            </a:rPr>
                            <m:t>𝑚</m:t>
                          </m:r>
                        </m:num>
                        <m:den>
                          <m:func>
                            <m:funcPr>
                              <m:ctrlPr>
                                <a:rPr lang="en-US" b="0" i="1" baseline="0" dirty="0" smtClean="0">
                                  <a:latin typeface="Cambria Math" panose="02040503050406030204" pitchFamily="18" charset="0"/>
                                  <a:sym typeface="Wingdings" pitchFamily="2" charset="2"/>
                                </a:rPr>
                              </m:ctrlPr>
                            </m:funcPr>
                            <m:fName>
                              <m:r>
                                <m:rPr>
                                  <m:sty m:val="p"/>
                                </m:rPr>
                                <a:rPr lang="en-US" i="0" baseline="0" dirty="0" smtClean="0">
                                  <a:latin typeface="Cambria Math"/>
                                  <a:sym typeface="Wingdings" pitchFamily="2" charset="2"/>
                                </a:rPr>
                                <m:t>sin</m:t>
                              </m:r>
                            </m:fName>
                            <m:e>
                              <m:r>
                                <a:rPr lang="en-US" b="0" i="1" baseline="0" dirty="0" smtClean="0">
                                  <a:latin typeface="Cambria Math"/>
                                  <a:sym typeface="Wingdings" pitchFamily="2" charset="2"/>
                                </a:rPr>
                                <m:t>15.11°</m:t>
                              </m:r>
                            </m:e>
                          </m:func>
                        </m:den>
                      </m:f>
                      <m:r>
                        <a:rPr lang="en-US" i="1" dirty="0" smtClean="0">
                          <a:latin typeface="Cambria Math"/>
                        </a:rPr>
                        <m:t>=4.99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r>
                        <a:rPr lang="en-US" b="0" i="1" dirty="0" smtClean="0">
                          <a:latin typeface="Cambria Math"/>
                        </a:rPr>
                        <m:t> </m:t>
                      </m:r>
                      <m:r>
                        <a:rPr lang="en-US" i="1" baseline="0" dirty="0" smtClean="0">
                          <a:latin typeface="Cambria Math"/>
                        </a:rPr>
                        <m:t>𝑚</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tan</a:t>
                </a:r>
                <a:r>
                  <a:rPr lang="en-US" b="0" i="0" dirty="0" smtClean="0">
                    <a:latin typeface="Cambria Math"/>
                  </a:rPr>
                  <a:t>⁡𝜃</a:t>
                </a:r>
                <a:r>
                  <a:rPr lang="en-US" i="0" baseline="0" dirty="0" smtClean="0">
                    <a:latin typeface="Cambria Math"/>
                  </a:rPr>
                  <a:t>=(13.5</a:t>
                </a:r>
                <a:r>
                  <a:rPr lang="en-US" b="0" i="0" baseline="0" dirty="0" smtClean="0">
                    <a:latin typeface="Cambria Math"/>
                  </a:rPr>
                  <a:t> </a:t>
                </a:r>
                <a:r>
                  <a:rPr lang="en-US" i="0" baseline="0" dirty="0" smtClean="0">
                    <a:latin typeface="Cambria Math"/>
                  </a:rPr>
                  <a:t>𝑐𝑚)/(50</a:t>
                </a:r>
                <a:r>
                  <a:rPr lang="en-US" b="0" i="0" baseline="0" dirty="0" smtClean="0">
                    <a:latin typeface="Cambria Math"/>
                  </a:rPr>
                  <a:t> </a:t>
                </a:r>
                <a:r>
                  <a:rPr lang="en-US" i="0" baseline="0" dirty="0" smtClean="0">
                    <a:latin typeface="Cambria Math"/>
                  </a:rPr>
                  <a:t>𝑐𝑚)  </a:t>
                </a:r>
                <a:r>
                  <a:rPr lang="en-US" i="0" baseline="0" dirty="0" smtClean="0">
                    <a:latin typeface="Cambria Math"/>
                    <a:sym typeface="Wingdings" pitchFamily="2" charset="2"/>
                  </a:rPr>
                  <a:t> </a:t>
                </a:r>
                <a:r>
                  <a:rPr lang="el-GR" i="0" baseline="0" dirty="0" smtClean="0">
                    <a:latin typeface="Cambria Math"/>
                  </a:rPr>
                  <a:t>𝜃</a:t>
                </a:r>
                <a:r>
                  <a:rPr lang="en-US" i="0" baseline="0" dirty="0" smtClean="0">
                    <a:latin typeface="Cambria Math"/>
                  </a:rPr>
                  <a:t>=tan</a:t>
                </a:r>
                <a:r>
                  <a:rPr lang="en-US" b="0" i="0" baseline="0" dirty="0" smtClean="0">
                    <a:latin typeface="Cambria Math"/>
                  </a:rPr>
                  <a:t>^(−1)⁡〖13.5/50〗</a:t>
                </a:r>
                <a:r>
                  <a:rPr lang="en-US" i="0" baseline="0" dirty="0" smtClean="0">
                    <a:latin typeface="Cambria Math"/>
                  </a:rPr>
                  <a:t>=15.11</a:t>
                </a:r>
                <a:r>
                  <a:rPr lang="en-US" b="0" i="0" baseline="0" dirty="0" smtClean="0">
                    <a:latin typeface="Cambria Math"/>
                  </a:rPr>
                  <a:t>°</a:t>
                </a:r>
                <a:endParaRPr lang="en-US" baseline="0" dirty="0" smtClean="0"/>
              </a:p>
              <a:p>
                <a:endParaRPr lang="en-US" baseline="0" dirty="0" smtClean="0"/>
              </a:p>
              <a:p>
                <a:r>
                  <a:rPr lang="en-US" i="0" baseline="0" dirty="0" smtClean="0">
                    <a:latin typeface="Cambria Math"/>
                  </a:rPr>
                  <a:t>sin</a:t>
                </a:r>
                <a:r>
                  <a:rPr lang="en-US" b="0" i="0" baseline="0" dirty="0" smtClean="0">
                    <a:latin typeface="Cambria Math"/>
                  </a:rPr>
                  <a:t>⁡𝜃</a:t>
                </a:r>
                <a:r>
                  <a:rPr lang="en-US" i="0" baseline="0" dirty="0" smtClean="0">
                    <a:latin typeface="Cambria Math"/>
                  </a:rPr>
                  <a:t>=𝑚</a:t>
                </a:r>
                <a:r>
                  <a:rPr lang="en-US" b="0" i="0" baseline="0" dirty="0" smtClean="0">
                    <a:latin typeface="Cambria Math"/>
                  </a:rPr>
                  <a:t> 𝜆/</a:t>
                </a:r>
                <a:r>
                  <a:rPr lang="en-US" i="0" baseline="0" dirty="0" smtClean="0">
                    <a:latin typeface="Cambria Math"/>
                  </a:rPr>
                  <a:t>𝑑  </a:t>
                </a:r>
                <a:r>
                  <a:rPr lang="en-US" i="0" baseline="0" dirty="0" smtClean="0">
                    <a:latin typeface="Cambria Math"/>
                    <a:sym typeface="Wingdings" pitchFamily="2" charset="2"/>
                  </a:rPr>
                  <a:t>sin</a:t>
                </a:r>
                <a:r>
                  <a:rPr lang="en-US" b="0" i="0" baseline="0" dirty="0" smtClean="0">
                    <a:latin typeface="Cambria Math"/>
                    <a:sym typeface="Wingdings" pitchFamily="2" charset="2"/>
                  </a:rPr>
                  <a:t>⁡〖15.11°〗</a:t>
                </a:r>
                <a:r>
                  <a:rPr lang="en-US" i="0" dirty="0" smtClean="0">
                    <a:latin typeface="Cambria Math"/>
                  </a:rPr>
                  <a:t>=2 </a:t>
                </a:r>
                <a:r>
                  <a:rPr lang="en-US" i="0" baseline="0" dirty="0" smtClean="0">
                    <a:latin typeface="Cambria Math"/>
                  </a:rPr>
                  <a:t>(</a:t>
                </a:r>
                <a:r>
                  <a:rPr lang="en-US" i="0" dirty="0" smtClean="0">
                    <a:latin typeface="Cambria Math"/>
                  </a:rPr>
                  <a:t>650</a:t>
                </a:r>
                <a:r>
                  <a:rPr lang="en-US" b="0" i="0" dirty="0" smtClean="0">
                    <a:latin typeface="Cambria Math"/>
                  </a:rPr>
                  <a:t>×〖</a:t>
                </a:r>
                <a:r>
                  <a:rPr lang="en-US" i="0" dirty="0" smtClean="0">
                    <a:latin typeface="Cambria Math"/>
                  </a:rPr>
                  <a:t>10</a:t>
                </a:r>
                <a:r>
                  <a:rPr lang="en-US" b="0" i="0" dirty="0" smtClean="0">
                    <a:latin typeface="Cambria Math"/>
                  </a:rPr>
                  <a:t>〗^(−9)  </a:t>
                </a:r>
                <a:r>
                  <a:rPr lang="en-US" i="0" baseline="0" dirty="0" smtClean="0">
                    <a:latin typeface="Cambria Math"/>
                  </a:rPr>
                  <a:t>𝑚)/𝑑  </a:t>
                </a:r>
                <a:r>
                  <a:rPr lang="en-US" i="0" baseline="0" dirty="0" smtClean="0">
                    <a:latin typeface="Cambria Math"/>
                    <a:sym typeface="Wingdings" pitchFamily="2" charset="2"/>
                  </a:rPr>
                  <a:t> 𝑑=2 (650</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〗^(−9)  </a:t>
                </a:r>
                <a:r>
                  <a:rPr lang="en-US" i="0" baseline="0" dirty="0" smtClean="0">
                    <a:latin typeface="Cambria Math"/>
                    <a:sym typeface="Wingdings" pitchFamily="2" charset="2"/>
                  </a:rPr>
                  <a:t>𝑚)/sin</a:t>
                </a:r>
                <a:r>
                  <a:rPr lang="en-US" b="0" i="0" baseline="0" dirty="0" smtClean="0">
                    <a:latin typeface="Cambria Math"/>
                    <a:sym typeface="Wingdings" pitchFamily="2" charset="2"/>
                  </a:rPr>
                  <a:t>⁡〖15.11°〗 </a:t>
                </a:r>
                <a:r>
                  <a:rPr lang="en-US" i="0" dirty="0" smtClean="0">
                    <a:latin typeface="Cambria Math"/>
                  </a:rPr>
                  <a:t>=4.99</a:t>
                </a:r>
                <a:r>
                  <a:rPr lang="en-US" b="0" i="0" dirty="0" smtClean="0">
                    <a:latin typeface="Cambria Math"/>
                  </a:rPr>
                  <a:t>×〖</a:t>
                </a:r>
                <a:r>
                  <a:rPr lang="en-US" i="0" dirty="0" smtClean="0">
                    <a:latin typeface="Cambria Math"/>
                  </a:rPr>
                  <a:t>10</a:t>
                </a:r>
                <a:r>
                  <a:rPr lang="en-US" b="0" i="0" dirty="0" smtClean="0">
                    <a:latin typeface="Cambria Math"/>
                  </a:rPr>
                  <a:t>〗^(−6)  </a:t>
                </a:r>
                <a:r>
                  <a:rPr lang="en-US" i="0" baseline="0" dirty="0" smtClean="0">
                    <a:latin typeface="Cambria Math"/>
                  </a:rPr>
                  <a:t>𝑚</a:t>
                </a:r>
                <a:endParaRPr lang="en-US" dirty="0"/>
              </a:p>
            </p:txBody>
          </p:sp>
        </mc:Fallback>
      </mc:AlternateContent>
      <p:sp>
        <p:nvSpPr>
          <p:cNvPr id="4" name="Slide Number Placeholder 3"/>
          <p:cNvSpPr>
            <a:spLocks noGrp="1"/>
          </p:cNvSpPr>
          <p:nvPr>
            <p:ph type="sldNum" sz="quarter" idx="10"/>
          </p:nvPr>
        </p:nvSpPr>
        <p:spPr/>
        <p:txBody>
          <a:bodyPr/>
          <a:lstStyle/>
          <a:p>
            <a:fld id="{8D44F9F6-11C8-44DB-B6E2-CF3B026FFB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17</a:t>
            </a:fld>
            <a:endParaRPr lang="en-US"/>
          </a:p>
        </p:txBody>
      </p:sp>
    </p:spTree>
    <p:extLst>
      <p:ext uri="{BB962C8B-B14F-4D97-AF65-F5344CB8AC3E}">
        <p14:creationId xmlns:p14="http://schemas.microsoft.com/office/powerpoint/2010/main" val="425262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18</a:t>
            </a:fld>
            <a:endParaRPr lang="en-US"/>
          </a:p>
        </p:txBody>
      </p:sp>
    </p:spTree>
    <p:extLst>
      <p:ext uri="{BB962C8B-B14F-4D97-AF65-F5344CB8AC3E}">
        <p14:creationId xmlns:p14="http://schemas.microsoft.com/office/powerpoint/2010/main" val="265170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Top is an emission</a:t>
            </a:r>
            <a:r>
              <a:rPr lang="en-US" baseline="0" dirty="0"/>
              <a:t> spectra of Neon</a:t>
            </a:r>
          </a:p>
          <a:p>
            <a:r>
              <a:rPr lang="en-US" baseline="0" dirty="0"/>
              <a:t>Bottom is an absorption spectra of Hydrogen</a:t>
            </a:r>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20</a:t>
            </a:fld>
            <a:endParaRPr lang="en-US"/>
          </a:p>
        </p:txBody>
      </p:sp>
    </p:spTree>
    <p:extLst>
      <p:ext uri="{BB962C8B-B14F-4D97-AF65-F5344CB8AC3E}">
        <p14:creationId xmlns:p14="http://schemas.microsoft.com/office/powerpoint/2010/main" val="205098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27.5-27.6</a:t>
            </a:r>
          </a:p>
        </p:txBody>
      </p:sp>
      <p:sp>
        <p:nvSpPr>
          <p:cNvPr id="4" name="Slide Number Placeholder 3"/>
          <p:cNvSpPr>
            <a:spLocks noGrp="1"/>
          </p:cNvSpPr>
          <p:nvPr>
            <p:ph type="sldNum" sz="quarter" idx="5"/>
          </p:nvPr>
        </p:nvSpPr>
        <p:spPr/>
        <p:txBody>
          <a:bodyPr/>
          <a:lstStyle/>
          <a:p>
            <a:fld id="{3C42FD6C-159F-456F-BCCE-F048B4FF0EF9}" type="slidenum">
              <a:rPr lang="en-US" smtClean="0"/>
              <a:t>21</a:t>
            </a:fld>
            <a:endParaRPr lang="en-US"/>
          </a:p>
        </p:txBody>
      </p:sp>
    </p:spTree>
    <p:extLst>
      <p:ext uri="{BB962C8B-B14F-4D97-AF65-F5344CB8AC3E}">
        <p14:creationId xmlns:p14="http://schemas.microsoft.com/office/powerpoint/2010/main" val="203230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22</a:t>
            </a:fld>
            <a:endParaRPr lang="en-US"/>
          </a:p>
        </p:txBody>
      </p:sp>
    </p:spTree>
    <p:extLst>
      <p:ext uri="{BB962C8B-B14F-4D97-AF65-F5344CB8AC3E}">
        <p14:creationId xmlns:p14="http://schemas.microsoft.com/office/powerpoint/2010/main" val="1611771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23</a:t>
            </a:fld>
            <a:endParaRPr lang="en-US"/>
          </a:p>
        </p:txBody>
      </p:sp>
    </p:spTree>
    <p:extLst>
      <p:ext uri="{BB962C8B-B14F-4D97-AF65-F5344CB8AC3E}">
        <p14:creationId xmlns:p14="http://schemas.microsoft.com/office/powerpoint/2010/main" val="77579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screen is far from the single slit so that wavelets are parallel.  We are looking at the part</a:t>
            </a:r>
            <a:r>
              <a:rPr lang="en-US" baseline="0" dirty="0"/>
              <a:t> of the wavelets that are traveling at an angle to the normal.</a:t>
            </a:r>
            <a:endParaRPr lang="en-US" dirty="0"/>
          </a:p>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screen is far from the single slit so that wavelets are parallel.  We are looking at the part</a:t>
            </a:r>
            <a:r>
              <a:rPr lang="en-US" baseline="0" dirty="0"/>
              <a:t> of the wavelets that are traveling at an angle to the normal.</a:t>
            </a:r>
            <a:endParaRPr lang="en-US" dirty="0"/>
          </a:p>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a:rPr>
                            <m:t>tan</m:t>
                          </m:r>
                        </m:fName>
                        <m:e>
                          <m:r>
                            <a:rPr lang="en-US" b="0" i="1" dirty="0" smtClean="0">
                              <a:latin typeface="Cambria Math"/>
                            </a:rPr>
                            <m:t>𝜃</m:t>
                          </m:r>
                        </m:e>
                      </m:func>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10.2 </m:t>
                          </m:r>
                          <m:r>
                            <a:rPr lang="en-US" i="1" dirty="0" smtClean="0">
                              <a:latin typeface="Cambria Math"/>
                            </a:rPr>
                            <m:t>𝑐𝑚</m:t>
                          </m:r>
                        </m:num>
                        <m:den>
                          <m:r>
                            <a:rPr lang="en-US" i="1" dirty="0" smtClean="0">
                              <a:latin typeface="Cambria Math"/>
                            </a:rPr>
                            <m:t>50</m:t>
                          </m:r>
                          <m:r>
                            <a:rPr lang="en-US" b="0" i="1" dirty="0" smtClean="0">
                              <a:latin typeface="Cambria Math"/>
                            </a:rPr>
                            <m:t> </m:t>
                          </m:r>
                          <m:r>
                            <a:rPr lang="en-US" i="1" dirty="0" smtClean="0">
                              <a:latin typeface="Cambria Math"/>
                            </a:rPr>
                            <m:t>𝑐𝑚</m:t>
                          </m:r>
                        </m:den>
                      </m:f>
                      <m:r>
                        <a:rPr lang="en-US" b="0" i="1" baseline="0" dirty="0" smtClean="0">
                          <a:latin typeface="Cambria Math" panose="02040503050406030204" pitchFamily="18" charset="0"/>
                          <a:sym typeface="Wingdings" pitchFamily="2" charset="2"/>
                        </a:rPr>
                        <m:t>→</m:t>
                      </m:r>
                      <m:r>
                        <a:rPr lang="el-GR" i="1" dirty="0" smtClean="0">
                          <a:latin typeface="Cambria Math"/>
                        </a:rPr>
                        <m:t>𝜃</m:t>
                      </m:r>
                      <m:r>
                        <a:rPr lang="en-US" i="1" dirty="0" smtClean="0">
                          <a:latin typeface="Cambria Math"/>
                        </a:rPr>
                        <m:t>=</m:t>
                      </m:r>
                      <m:func>
                        <m:funcPr>
                          <m:ctrlPr>
                            <a:rPr lang="en-US" b="0" i="1" dirty="0" smtClean="0">
                              <a:latin typeface="Cambria Math" panose="02040503050406030204" pitchFamily="18" charset="0"/>
                            </a:rPr>
                          </m:ctrlPr>
                        </m:funcPr>
                        <m:fName>
                          <m:r>
                            <m:rPr>
                              <m:sty m:val="p"/>
                            </m:rPr>
                            <a:rPr lang="en-US" i="0" dirty="0" smtClean="0">
                              <a:latin typeface="Cambria Math"/>
                            </a:rPr>
                            <m:t>tan</m:t>
                          </m:r>
                        </m:fName>
                        <m:e>
                          <m:d>
                            <m:dPr>
                              <m:ctrlPr>
                                <a:rPr lang="en-US" b="0" i="1" dirty="0" smtClean="0">
                                  <a:latin typeface="Cambria Math" panose="02040503050406030204" pitchFamily="18" charset="0"/>
                                </a:rPr>
                              </m:ctrlPr>
                            </m:dPr>
                            <m:e>
                              <m:f>
                                <m:fPr>
                                  <m:ctrlPr>
                                    <a:rPr lang="en-US" b="0" i="1" dirty="0" smtClean="0">
                                      <a:latin typeface="Cambria Math" panose="02040503050406030204" pitchFamily="18" charset="0"/>
                                    </a:rPr>
                                  </m:ctrlPr>
                                </m:fPr>
                                <m:num>
                                  <m:r>
                                    <a:rPr lang="en-US" b="0" i="1" dirty="0" smtClean="0">
                                      <a:latin typeface="Cambria Math"/>
                                    </a:rPr>
                                    <m:t>10.2</m:t>
                                  </m:r>
                                </m:num>
                                <m:den>
                                  <m:r>
                                    <a:rPr lang="en-US" b="0" i="1" dirty="0" smtClean="0">
                                      <a:latin typeface="Cambria Math"/>
                                    </a:rPr>
                                    <m:t>50</m:t>
                                  </m:r>
                                </m:den>
                              </m:f>
                            </m:e>
                          </m:d>
                        </m:e>
                      </m:func>
                      <m:r>
                        <a:rPr lang="en-US" i="1" baseline="0" dirty="0" smtClean="0">
                          <a:latin typeface="Cambria Math"/>
                        </a:rPr>
                        <m:t>=11.53</m:t>
                      </m:r>
                      <m:r>
                        <a:rPr lang="en-US" b="0" i="1" baseline="0" dirty="0" smtClean="0">
                          <a:latin typeface="Cambria Math"/>
                        </a:rPr>
                        <m:t>°</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r>
                            <m:rPr>
                              <m:sty m:val="p"/>
                            </m:rPr>
                            <a:rPr lang="en-US" i="0" dirty="0" smtClean="0">
                              <a:latin typeface="Cambria Math"/>
                            </a:rPr>
                            <m:t>sin</m:t>
                          </m:r>
                        </m:fName>
                        <m:e>
                          <m:r>
                            <a:rPr lang="en-US" b="0" i="1" dirty="0" smtClean="0">
                              <a:latin typeface="Cambria Math"/>
                            </a:rPr>
                            <m:t>𝜃</m:t>
                          </m:r>
                        </m:e>
                      </m:func>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𝜆</m:t>
                          </m:r>
                        </m:num>
                        <m:den>
                          <m:r>
                            <a:rPr lang="en-US" i="1" dirty="0" smtClean="0">
                              <a:latin typeface="Cambria Math"/>
                            </a:rPr>
                            <m:t>𝑊</m:t>
                          </m:r>
                        </m:den>
                      </m:f>
                      <m:r>
                        <a:rPr lang="en-US" b="0" i="1" baseline="0" dirty="0" smtClean="0">
                          <a:latin typeface="Cambria Math" panose="02040503050406030204" pitchFamily="18" charset="0"/>
                          <a:sym typeface="Wingdings" pitchFamily="2" charset="2"/>
                        </a:rPr>
                        <m:t>→</m:t>
                      </m:r>
                      <m:func>
                        <m:funcPr>
                          <m:ctrlPr>
                            <a:rPr lang="en-US" b="0" i="1" dirty="0" smtClean="0">
                              <a:latin typeface="Cambria Math" panose="02040503050406030204" pitchFamily="18" charset="0"/>
                            </a:rPr>
                          </m:ctrlPr>
                        </m:funcPr>
                        <m:fName>
                          <m:r>
                            <m:rPr>
                              <m:sty m:val="p"/>
                            </m:rPr>
                            <a:rPr lang="en-US" i="0" dirty="0" smtClean="0">
                              <a:latin typeface="Cambria Math"/>
                            </a:rPr>
                            <m:t>sin</m:t>
                          </m:r>
                        </m:fName>
                        <m:e>
                          <m:r>
                            <a:rPr lang="en-US" b="0" i="1" dirty="0" smtClean="0">
                              <a:latin typeface="Cambria Math"/>
                            </a:rPr>
                            <m:t>11.53°</m:t>
                          </m:r>
                        </m:e>
                      </m:func>
                      <m:r>
                        <a:rPr lang="en-US" i="1" dirty="0" smtClean="0">
                          <a:latin typeface="Cambria Math"/>
                        </a:rPr>
                        <m:t>=</m:t>
                      </m:r>
                      <m:r>
                        <a:rPr lang="en-US" b="0" i="1" dirty="0" smtClean="0">
                          <a:latin typeface="Cambria Math"/>
                        </a:rPr>
                        <m:t>1</m:t>
                      </m:r>
                      <m:f>
                        <m:fPr>
                          <m:ctrlPr>
                            <a:rPr lang="en-US" b="0" i="1" dirty="0" smtClean="0">
                              <a:latin typeface="Cambria Math" panose="02040503050406030204" pitchFamily="18" charset="0"/>
                            </a:rPr>
                          </m:ctrlPr>
                        </m:fPr>
                        <m:num>
                          <m:r>
                            <a:rPr lang="en-US" b="0" i="1" dirty="0" smtClean="0">
                              <a:latin typeface="Cambria Math"/>
                            </a:rPr>
                            <m:t>𝜆</m:t>
                          </m:r>
                        </m:num>
                        <m:den>
                          <m:r>
                            <a:rPr lang="en-US" i="1" dirty="0" smtClean="0">
                              <a:latin typeface="Cambria Math"/>
                            </a:rPr>
                            <m:t>3.25</m:t>
                          </m:r>
                          <m:r>
                            <a:rPr lang="en-US" b="0" i="1" dirty="0" smtClean="0">
                              <a:latin typeface="Cambria Math"/>
                            </a:rPr>
                            <m:t>×</m:t>
                          </m:r>
                          <m:sSup>
                            <m:sSupPr>
                              <m:ctrlPr>
                                <a:rPr lang="en-US" b="0" i="1" dirty="0" smtClean="0">
                                  <a:latin typeface="Cambria Math" panose="02040503050406030204" pitchFamily="18" charset="0"/>
                                </a:rPr>
                              </m:ctrlPr>
                            </m:sSupPr>
                            <m:e>
                              <m:r>
                                <a:rPr lang="en-US" b="0" i="1" dirty="0" smtClean="0">
                                  <a:latin typeface="Cambria Math"/>
                                </a:rPr>
                                <m:t>10</m:t>
                              </m:r>
                            </m:e>
                            <m:sup>
                              <m:r>
                                <a:rPr lang="en-US" b="0" i="1" dirty="0" smtClean="0">
                                  <a:latin typeface="Cambria Math"/>
                                </a:rPr>
                                <m:t>−6</m:t>
                              </m:r>
                            </m:sup>
                          </m:sSup>
                          <m:r>
                            <a:rPr lang="en-US" b="0" i="1" dirty="0" smtClean="0">
                              <a:latin typeface="Cambria Math"/>
                            </a:rPr>
                            <m:t> </m:t>
                          </m:r>
                          <m:r>
                            <a:rPr lang="en-US" b="0" i="1" dirty="0" smtClean="0">
                              <a:latin typeface="Cambria Math"/>
                            </a:rPr>
                            <m:t>𝑚</m:t>
                          </m:r>
                          <m:r>
                            <a:rPr lang="en-US" b="0" i="1" dirty="0" smtClean="0">
                              <a:latin typeface="Cambria Math"/>
                            </a:rPr>
                            <m:t> </m:t>
                          </m:r>
                        </m:den>
                      </m:f>
                      <m:r>
                        <a:rPr lang="en-US" b="0" i="1" baseline="0" dirty="0" smtClean="0">
                          <a:latin typeface="Cambria Math" panose="02040503050406030204" pitchFamily="18" charset="0"/>
                          <a:sym typeface="Wingdings" pitchFamily="2" charset="2"/>
                        </a:rPr>
                        <m:t>→</m:t>
                      </m:r>
                      <m:r>
                        <a:rPr lang="en-US" i="1" baseline="0" dirty="0" smtClean="0">
                          <a:latin typeface="Cambria Math"/>
                          <a:sym typeface="Wingdings" pitchFamily="2" charset="2"/>
                        </a:rPr>
                        <m:t>6.496</m:t>
                      </m:r>
                      <m:r>
                        <a:rPr lang="en-US" b="0" i="1" baseline="0" dirty="0" smtClean="0">
                          <a:latin typeface="Cambria Math"/>
                          <a:sym typeface="Wingdings" pitchFamily="2" charset="2"/>
                        </a:rPr>
                        <m:t>×</m:t>
                      </m:r>
                      <m:sSup>
                        <m:sSupPr>
                          <m:ctrlPr>
                            <a:rPr lang="en-US" b="0" i="1" baseline="0" dirty="0" smtClean="0">
                              <a:latin typeface="Cambria Math" panose="02040503050406030204" pitchFamily="18" charset="0"/>
                              <a:sym typeface="Wingdings" pitchFamily="2" charset="2"/>
                            </a:rPr>
                          </m:ctrlPr>
                        </m:sSupPr>
                        <m:e>
                          <m:r>
                            <a:rPr lang="en-US" i="1" baseline="0" dirty="0" smtClean="0">
                              <a:latin typeface="Cambria Math"/>
                              <a:sym typeface="Wingdings" pitchFamily="2" charset="2"/>
                            </a:rPr>
                            <m:t>10</m:t>
                          </m:r>
                        </m:e>
                        <m:sup>
                          <m:r>
                            <a:rPr lang="en-US" b="0" i="1" baseline="0" dirty="0" smtClean="0">
                              <a:latin typeface="Cambria Math"/>
                              <a:sym typeface="Wingdings" pitchFamily="2" charset="2"/>
                            </a:rPr>
                            <m:t>−7</m:t>
                          </m:r>
                        </m:sup>
                      </m:sSup>
                      <m:r>
                        <a:rPr lang="en-US" i="1" baseline="0" dirty="0" smtClean="0">
                          <a:latin typeface="Cambria Math"/>
                          <a:sym typeface="Wingdings" pitchFamily="2" charset="2"/>
                        </a:rPr>
                        <m:t> </m:t>
                      </m:r>
                      <m:r>
                        <a:rPr lang="en-US" i="1" baseline="0" dirty="0" smtClean="0">
                          <a:latin typeface="Cambria Math"/>
                          <a:sym typeface="Wingdings" pitchFamily="2" charset="2"/>
                        </a:rPr>
                        <m:t>𝑚</m:t>
                      </m:r>
                      <m:r>
                        <a:rPr lang="en-US" i="1" baseline="0" dirty="0" smtClean="0">
                          <a:latin typeface="Cambria Math"/>
                          <a:sym typeface="Wingdings" pitchFamily="2" charset="2"/>
                        </a:rPr>
                        <m:t>=</m:t>
                      </m:r>
                      <m:r>
                        <a:rPr lang="en-US" b="0" i="1" baseline="0" dirty="0" smtClean="0">
                          <a:latin typeface="Cambria Math"/>
                          <a:sym typeface="Wingdings" pitchFamily="2" charset="2"/>
                        </a:rPr>
                        <m:t>𝜆</m:t>
                      </m:r>
                    </m:oMath>
                  </m:oMathPara>
                </a14:m>
                <a:endParaRPr lang="en-US" baseline="30000" dirty="0"/>
              </a:p>
            </p:txBody>
          </p:sp>
        </mc:Choice>
        <mc:Fallback xmlns="">
          <p:sp>
            <p:nvSpPr>
              <p:cNvPr id="3" name="Notes Placeholder 2"/>
              <p:cNvSpPr>
                <a:spLocks noGrp="1"/>
              </p:cNvSpPr>
              <p:nvPr>
                <p:ph type="body" idx="1"/>
              </p:nvPr>
            </p:nvSpPr>
            <p:spPr/>
            <p:txBody>
              <a:bodyPr>
                <a:normAutofit/>
              </a:bodyPr>
              <a:lstStyle/>
              <a:p>
                <a:r>
                  <a:rPr lang="en-US" i="0" dirty="0" smtClean="0">
                    <a:latin typeface="Cambria Math"/>
                  </a:rPr>
                  <a:t>tan</a:t>
                </a:r>
                <a:r>
                  <a:rPr lang="en-US" b="0" i="0" dirty="0" smtClean="0">
                    <a:latin typeface="Cambria Math"/>
                  </a:rPr>
                  <a:t>⁡𝜃</a:t>
                </a:r>
                <a:r>
                  <a:rPr lang="en-US" i="0" dirty="0" smtClean="0">
                    <a:latin typeface="Cambria Math"/>
                  </a:rPr>
                  <a:t>=(10.2 𝑐𝑚)/(50</a:t>
                </a:r>
                <a:r>
                  <a:rPr lang="en-US" b="0" i="0" dirty="0" smtClean="0">
                    <a:latin typeface="Cambria Math"/>
                  </a:rPr>
                  <a:t> </a:t>
                </a:r>
                <a:r>
                  <a:rPr lang="en-US" i="0" dirty="0" smtClean="0">
                    <a:latin typeface="Cambria Math"/>
                  </a:rPr>
                  <a:t>𝑐𝑚)</a:t>
                </a:r>
                <a:r>
                  <a:rPr lang="en-US" i="0" baseline="0" dirty="0" smtClean="0">
                    <a:latin typeface="Cambria Math"/>
                  </a:rPr>
                  <a:t>  </a:t>
                </a:r>
                <a:r>
                  <a:rPr lang="en-US" i="0" baseline="0" dirty="0" smtClean="0">
                    <a:latin typeface="Cambria Math"/>
                    <a:sym typeface="Wingdings" pitchFamily="2" charset="2"/>
                  </a:rPr>
                  <a:t> </a:t>
                </a:r>
                <a:r>
                  <a:rPr lang="el-GR" i="0" dirty="0" smtClean="0">
                    <a:latin typeface="Cambria Math"/>
                  </a:rPr>
                  <a:t>𝜃</a:t>
                </a:r>
                <a:r>
                  <a:rPr lang="en-US" i="0" dirty="0" smtClean="0">
                    <a:latin typeface="Cambria Math"/>
                  </a:rPr>
                  <a:t>=tan</a:t>
                </a:r>
                <a:r>
                  <a:rPr lang="en-US" b="0" i="0" dirty="0" smtClean="0">
                    <a:latin typeface="Cambria Math"/>
                  </a:rPr>
                  <a:t>⁡(10.2/50)</a:t>
                </a:r>
                <a:r>
                  <a:rPr lang="en-US" i="0" baseline="0" dirty="0" smtClean="0">
                    <a:latin typeface="Cambria Math"/>
                  </a:rPr>
                  <a:t>=11.53</a:t>
                </a:r>
                <a:r>
                  <a:rPr lang="en-US" b="0" i="0" baseline="0" dirty="0" smtClean="0">
                    <a:latin typeface="Cambria Math"/>
                  </a:rPr>
                  <a:t>°</a:t>
                </a:r>
                <a:endParaRPr lang="en-US" dirty="0" smtClean="0"/>
              </a:p>
              <a:p>
                <a:endParaRPr lang="en-US" dirty="0" smtClean="0"/>
              </a:p>
              <a:p>
                <a:r>
                  <a:rPr lang="en-US" i="0" dirty="0" smtClean="0">
                    <a:latin typeface="Cambria Math"/>
                  </a:rPr>
                  <a:t>sin</a:t>
                </a:r>
                <a:r>
                  <a:rPr lang="en-US" b="0" i="0" dirty="0" smtClean="0">
                    <a:latin typeface="Cambria Math"/>
                  </a:rPr>
                  <a:t>⁡𝜃</a:t>
                </a:r>
                <a:r>
                  <a:rPr lang="en-US" i="0" dirty="0" smtClean="0">
                    <a:latin typeface="Cambria Math"/>
                  </a:rPr>
                  <a:t>=𝑚</a:t>
                </a:r>
                <a:r>
                  <a:rPr lang="en-US" b="0" i="0" dirty="0" smtClean="0">
                    <a:latin typeface="Cambria Math"/>
                  </a:rPr>
                  <a:t> 𝜆/</a:t>
                </a:r>
                <a:r>
                  <a:rPr lang="en-US" i="0" dirty="0" smtClean="0">
                    <a:latin typeface="Cambria Math"/>
                  </a:rPr>
                  <a:t>𝑊  </a:t>
                </a:r>
                <a:r>
                  <a:rPr lang="en-US" i="0" dirty="0" smtClean="0">
                    <a:latin typeface="Cambria Math"/>
                    <a:sym typeface="Wingdings" pitchFamily="2" charset="2"/>
                  </a:rPr>
                  <a:t></a:t>
                </a:r>
                <a:r>
                  <a:rPr lang="en-US" i="0" dirty="0" smtClean="0">
                    <a:latin typeface="Cambria Math"/>
                  </a:rPr>
                  <a:t>sin</a:t>
                </a:r>
                <a:r>
                  <a:rPr lang="en-US" b="0" i="0" dirty="0" smtClean="0">
                    <a:latin typeface="Cambria Math"/>
                  </a:rPr>
                  <a:t>⁡〖11.53°〗</a:t>
                </a:r>
                <a:r>
                  <a:rPr lang="en-US" i="0" dirty="0" smtClean="0">
                    <a:latin typeface="Cambria Math"/>
                  </a:rPr>
                  <a:t>=</a:t>
                </a:r>
                <a:r>
                  <a:rPr lang="en-US" b="0" i="0" dirty="0" smtClean="0">
                    <a:latin typeface="Cambria Math"/>
                  </a:rPr>
                  <a:t>1 𝜆/(</a:t>
                </a:r>
                <a:r>
                  <a:rPr lang="en-US" i="0" dirty="0" smtClean="0">
                    <a:latin typeface="Cambria Math"/>
                  </a:rPr>
                  <a:t>3.25</a:t>
                </a:r>
                <a:r>
                  <a:rPr lang="en-US" b="0" i="0" dirty="0" smtClean="0">
                    <a:latin typeface="Cambria Math"/>
                  </a:rPr>
                  <a:t>×〖10〗^(−6)  𝑚 )</a:t>
                </a:r>
                <a:r>
                  <a:rPr lang="en-US" b="0" i="0" baseline="0" dirty="0" smtClean="0">
                    <a:latin typeface="Cambria Math"/>
                  </a:rPr>
                  <a:t> </a:t>
                </a:r>
                <a:r>
                  <a:rPr lang="en-US" i="0" baseline="0" dirty="0" smtClean="0">
                    <a:latin typeface="Cambria Math"/>
                  </a:rPr>
                  <a:t> </a:t>
                </a:r>
                <a:r>
                  <a:rPr lang="en-US" i="0" baseline="0" dirty="0" smtClean="0">
                    <a:latin typeface="Cambria Math"/>
                    <a:sym typeface="Wingdings" pitchFamily="2" charset="2"/>
                  </a:rPr>
                  <a:t> 6.496</a:t>
                </a:r>
                <a:r>
                  <a:rPr lang="en-US" b="0" i="0" baseline="0" dirty="0" smtClean="0">
                    <a:latin typeface="Cambria Math"/>
                    <a:sym typeface="Wingdings" pitchFamily="2" charset="2"/>
                  </a:rPr>
                  <a:t>×〖</a:t>
                </a:r>
                <a:r>
                  <a:rPr lang="en-US" i="0" baseline="0" dirty="0" smtClean="0">
                    <a:latin typeface="Cambria Math"/>
                    <a:sym typeface="Wingdings" pitchFamily="2" charset="2"/>
                  </a:rPr>
                  <a:t>10</a:t>
                </a:r>
                <a:r>
                  <a:rPr lang="en-US" b="0" i="0" baseline="0" dirty="0" smtClean="0">
                    <a:latin typeface="Cambria Math"/>
                    <a:sym typeface="Wingdings" pitchFamily="2" charset="2"/>
                  </a:rPr>
                  <a:t>〗^(−7) </a:t>
                </a:r>
                <a:r>
                  <a:rPr lang="en-US" i="0" baseline="0" dirty="0" smtClean="0">
                    <a:latin typeface="Cambria Math"/>
                    <a:sym typeface="Wingdings" pitchFamily="2" charset="2"/>
                  </a:rPr>
                  <a:t> 𝑚=</a:t>
                </a:r>
                <a:r>
                  <a:rPr lang="en-US" b="0" i="0" baseline="0" dirty="0" smtClean="0">
                    <a:latin typeface="Cambria Math"/>
                    <a:sym typeface="Wingdings" pitchFamily="2" charset="2"/>
                  </a:rPr>
                  <a:t>𝜆</a:t>
                </a:r>
                <a:endParaRPr lang="en-US" baseline="30000" dirty="0"/>
              </a:p>
            </p:txBody>
          </p:sp>
        </mc:Fallback>
      </mc:AlternateContent>
      <p:sp>
        <p:nvSpPr>
          <p:cNvPr id="4" name="Slide Number Placeholder 3"/>
          <p:cNvSpPr>
            <a:spLocks noGrp="1"/>
          </p:cNvSpPr>
          <p:nvPr>
            <p:ph type="sldNum" sz="quarter" idx="10"/>
          </p:nvPr>
        </p:nvSpPr>
        <p:spPr/>
        <p:txBody>
          <a:bodyPr/>
          <a:lstStyle/>
          <a:p>
            <a:fld id="{8D44F9F6-11C8-44DB-B6E2-CF3B026FFB8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28</a:t>
            </a:fld>
            <a:endParaRPr lang="en-US"/>
          </a:p>
        </p:txBody>
      </p:sp>
    </p:spTree>
    <p:extLst>
      <p:ext uri="{BB962C8B-B14F-4D97-AF65-F5344CB8AC3E}">
        <p14:creationId xmlns:p14="http://schemas.microsoft.com/office/powerpoint/2010/main" val="910301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arenBoth"/>
                </a:pPr>
                <a14:m>
                  <m:oMath xmlns:m="http://schemas.openxmlformats.org/officeDocument/2006/math">
                    <m:r>
                      <a:rPr lang="en-US" b="0" i="1" smtClean="0">
                        <a:latin typeface="Cambria Math"/>
                      </a:rPr>
                      <m:t>𝜃</m:t>
                    </m:r>
                    <m:r>
                      <a:rPr lang="en-US" b="0" i="1" smtClean="0">
                        <a:latin typeface="Cambria Math"/>
                      </a:rPr>
                      <m:t>=1.22</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𝐷</m:t>
                        </m:r>
                      </m:den>
                    </m:f>
                    <m:r>
                      <a:rPr lang="en-US" b="0" i="0" smtClean="0">
                        <a:latin typeface="Cambria Math"/>
                      </a:rPr>
                      <m:t>=1.22</m:t>
                    </m:r>
                    <m:f>
                      <m:fPr>
                        <m:ctrlPr>
                          <a:rPr lang="en-US" b="0" i="1" smtClean="0">
                            <a:latin typeface="Cambria Math" panose="02040503050406030204" pitchFamily="18" charset="0"/>
                          </a:rPr>
                        </m:ctrlPr>
                      </m:fPr>
                      <m:num>
                        <m:r>
                          <a:rPr lang="en-US" b="0" i="0" smtClean="0">
                            <a:latin typeface="Cambria Math"/>
                          </a:rPr>
                          <m:t>633</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−9</m:t>
                            </m:r>
                          </m:sup>
                        </m:sSup>
                        <m:r>
                          <a:rPr lang="en-US" b="0" i="1" smtClean="0">
                            <a:latin typeface="Cambria Math"/>
                          </a:rPr>
                          <m:t> </m:t>
                        </m:r>
                        <m:r>
                          <a:rPr lang="en-US" b="0" i="1" smtClean="0">
                            <a:latin typeface="Cambria Math"/>
                          </a:rPr>
                          <m:t>𝑚</m:t>
                        </m:r>
                      </m:num>
                      <m:den>
                        <m:r>
                          <a:rPr lang="en-US" b="0" i="1" smtClean="0">
                            <a:latin typeface="Cambria Math"/>
                          </a:rPr>
                          <m:t>1×</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r>
                          <a:rPr lang="en-US" b="0" i="1" smtClean="0">
                            <a:latin typeface="Cambria Math"/>
                          </a:rPr>
                          <m:t> </m:t>
                        </m:r>
                        <m:r>
                          <a:rPr lang="en-US" b="0" i="1" smtClean="0">
                            <a:latin typeface="Cambria Math"/>
                          </a:rPr>
                          <m:t>𝑚</m:t>
                        </m:r>
                      </m:den>
                    </m:f>
                    <m:r>
                      <a:rPr lang="en-US" b="0" i="1" smtClean="0">
                        <a:latin typeface="Cambria Math"/>
                      </a:rPr>
                      <m:t>=7.72×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−4</m:t>
                        </m:r>
                      </m:sup>
                    </m:sSup>
                    <m:r>
                      <a:rPr lang="en-US" b="0" i="1" smtClean="0">
                        <a:latin typeface="Cambria Math"/>
                      </a:rPr>
                      <m:t> </m:t>
                    </m:r>
                    <m:r>
                      <a:rPr lang="en-US" b="0" i="1" smtClean="0">
                        <a:latin typeface="Cambria Math"/>
                      </a:rPr>
                      <m:t>𝑟𝑎𝑑𝑖𝑎𝑛𝑠</m:t>
                    </m:r>
                  </m:oMath>
                </a14:m>
                <a:endParaRPr lang="en-US" dirty="0"/>
              </a:p>
              <a:p>
                <a:pPr marL="228600" indent="-228600">
                  <a:buAutoNum type="alphaLcParenBoth"/>
                </a:pP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tan</m:t>
                        </m:r>
                      </m:fName>
                      <m:e>
                        <m:r>
                          <a:rPr lang="en-US" b="0" i="1" smtClean="0">
                            <a:latin typeface="Cambria Math"/>
                          </a:rPr>
                          <m:t>𝜃</m:t>
                        </m:r>
                      </m:e>
                    </m:func>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𝑦</m:t>
                        </m:r>
                      </m:num>
                      <m:den>
                        <m:r>
                          <a:rPr lang="en-US" b="0" i="1" smtClean="0">
                            <a:latin typeface="Cambria Math"/>
                          </a:rPr>
                          <m:t>𝑥</m:t>
                        </m:r>
                      </m:den>
                    </m:f>
                    <m:r>
                      <a:rPr lang="en-US" b="0" i="1" baseline="0" dirty="0" smtClean="0">
                        <a:latin typeface="Cambria Math" panose="02040503050406030204" pitchFamily="18" charset="0"/>
                        <a:sym typeface="Wingdings" pitchFamily="2" charset="2"/>
                      </a:rPr>
                      <m:t>→</m:t>
                    </m:r>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a:sym typeface="Wingdings" panose="05000000000000000000" pitchFamily="2" charset="2"/>
                          </a:rPr>
                          <m:t>tan</m:t>
                        </m:r>
                      </m:fName>
                      <m:e>
                        <m:r>
                          <a:rPr lang="en-US" b="0" i="1" smtClean="0">
                            <a:latin typeface="Cambria Math"/>
                            <a:sym typeface="Wingdings" panose="05000000000000000000" pitchFamily="2" charset="2"/>
                          </a:rPr>
                          <m:t>7.72×</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a:sym typeface="Wingdings" panose="05000000000000000000" pitchFamily="2" charset="2"/>
                              </a:rPr>
                              <m:t>10</m:t>
                            </m:r>
                          </m:e>
                          <m:sup>
                            <m:r>
                              <a:rPr lang="en-US" b="0" i="1" smtClean="0">
                                <a:latin typeface="Cambria Math"/>
                                <a:sym typeface="Wingdings" panose="05000000000000000000" pitchFamily="2" charset="2"/>
                              </a:rPr>
                              <m:t>−4</m:t>
                            </m:r>
                          </m:sup>
                        </m:sSup>
                        <m:r>
                          <a:rPr lang="en-US" b="0" i="1" smtClean="0">
                            <a:latin typeface="Cambria Math"/>
                            <a:sym typeface="Wingdings" panose="05000000000000000000" pitchFamily="2" charset="2"/>
                          </a:rPr>
                          <m:t> </m:t>
                        </m:r>
                        <m:r>
                          <a:rPr lang="en-US" b="0" i="1" smtClean="0">
                            <a:latin typeface="Cambria Math"/>
                            <a:sym typeface="Wingdings" panose="05000000000000000000" pitchFamily="2" charset="2"/>
                          </a:rPr>
                          <m:t>𝑟𝑎𝑑</m:t>
                        </m:r>
                      </m:e>
                    </m:func>
                    <m:r>
                      <a:rPr lang="en-US" b="0" i="1" smtClean="0">
                        <a:latin typeface="Cambria Math"/>
                        <a:sym typeface="Wingdings" panose="05000000000000000000" pitchFamily="2" charset="2"/>
                      </a:rPr>
                      <m:t>=</m:t>
                    </m:r>
                    <m:f>
                      <m:fPr>
                        <m:ctrlPr>
                          <a:rPr lang="en-US" b="0" i="1" smtClean="0">
                            <a:latin typeface="Cambria Math" panose="02040503050406030204" pitchFamily="18" charset="0"/>
                            <a:sym typeface="Wingdings" panose="05000000000000000000" pitchFamily="2" charset="2"/>
                          </a:rPr>
                        </m:ctrlPr>
                      </m:fPr>
                      <m:num>
                        <m:r>
                          <a:rPr lang="en-US" b="0" i="1" smtClean="0">
                            <a:latin typeface="Cambria Math"/>
                            <a:sym typeface="Wingdings" panose="05000000000000000000" pitchFamily="2" charset="2"/>
                          </a:rPr>
                          <m:t>𝑦</m:t>
                        </m:r>
                      </m:num>
                      <m:den>
                        <m:r>
                          <a:rPr lang="en-US" b="0" i="1" smtClean="0">
                            <a:latin typeface="Cambria Math"/>
                            <a:sym typeface="Wingdings" panose="05000000000000000000" pitchFamily="2" charset="2"/>
                          </a:rPr>
                          <m:t>15000 </m:t>
                        </m:r>
                        <m:r>
                          <a:rPr lang="en-US" b="0" i="1" smtClean="0">
                            <a:latin typeface="Cambria Math"/>
                            <a:sym typeface="Wingdings" panose="05000000000000000000" pitchFamily="2" charset="2"/>
                          </a:rPr>
                          <m:t>𝑚</m:t>
                        </m:r>
                      </m:den>
                    </m:f>
                    <m:r>
                      <a:rPr lang="en-US" b="0" i="1" baseline="0" dirty="0" smtClean="0">
                        <a:latin typeface="Cambria Math" panose="02040503050406030204" pitchFamily="18" charset="0"/>
                        <a:sym typeface="Wingdings" pitchFamily="2" charset="2"/>
                      </a:rPr>
                      <m:t>→</m:t>
                    </m:r>
                    <m:r>
                      <a:rPr lang="en-US" b="0" i="1" smtClean="0">
                        <a:latin typeface="Cambria Math"/>
                        <a:sym typeface="Wingdings" panose="05000000000000000000" pitchFamily="2" charset="2"/>
                      </a:rPr>
                      <m:t>𝑦</m:t>
                    </m:r>
                    <m:r>
                      <a:rPr lang="en-US" b="0" i="1" smtClean="0">
                        <a:latin typeface="Cambria Math"/>
                        <a:sym typeface="Wingdings" panose="05000000000000000000" pitchFamily="2" charset="2"/>
                      </a:rPr>
                      <m:t>=</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a:sym typeface="Wingdings" panose="05000000000000000000" pitchFamily="2" charset="2"/>
                          </a:rPr>
                          <m:t>15000 </m:t>
                        </m:r>
                        <m:r>
                          <a:rPr lang="en-US" b="0" i="1" smtClean="0">
                            <a:latin typeface="Cambria Math"/>
                            <a:sym typeface="Wingdings" panose="05000000000000000000" pitchFamily="2" charset="2"/>
                          </a:rPr>
                          <m:t>𝑚</m:t>
                        </m:r>
                      </m:e>
                    </m:d>
                    <m:func>
                      <m:funcPr>
                        <m:ctrlPr>
                          <a:rPr lang="en-US" b="0" i="1" smtClean="0">
                            <a:latin typeface="Cambria Math" panose="02040503050406030204" pitchFamily="18" charset="0"/>
                            <a:sym typeface="Wingdings" panose="05000000000000000000" pitchFamily="2" charset="2"/>
                          </a:rPr>
                        </m:ctrlPr>
                      </m:funcPr>
                      <m:fName>
                        <m:r>
                          <m:rPr>
                            <m:sty m:val="p"/>
                          </m:rPr>
                          <a:rPr lang="en-US" b="0" i="0" smtClean="0">
                            <a:latin typeface="Cambria Math"/>
                            <a:sym typeface="Wingdings" panose="05000000000000000000" pitchFamily="2" charset="2"/>
                          </a:rPr>
                          <m:t>tan</m:t>
                        </m:r>
                      </m:fName>
                      <m:e>
                        <m:r>
                          <a:rPr lang="en-US" b="0" i="1" smtClean="0">
                            <a:latin typeface="Cambria Math"/>
                            <a:sym typeface="Wingdings" panose="05000000000000000000" pitchFamily="2" charset="2"/>
                          </a:rPr>
                          <m:t>7.72×</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a:sym typeface="Wingdings" panose="05000000000000000000" pitchFamily="2" charset="2"/>
                              </a:rPr>
                              <m:t>10</m:t>
                            </m:r>
                          </m:e>
                          <m:sup>
                            <m:r>
                              <a:rPr lang="en-US" b="0" i="1" smtClean="0">
                                <a:latin typeface="Cambria Math"/>
                                <a:sym typeface="Wingdings" panose="05000000000000000000" pitchFamily="2" charset="2"/>
                              </a:rPr>
                              <m:t>−4</m:t>
                            </m:r>
                          </m:sup>
                        </m:sSup>
                        <m:r>
                          <a:rPr lang="en-US" b="0" i="1" smtClean="0">
                            <a:latin typeface="Cambria Math"/>
                            <a:sym typeface="Wingdings" panose="05000000000000000000" pitchFamily="2" charset="2"/>
                          </a:rPr>
                          <m:t> </m:t>
                        </m:r>
                        <m:r>
                          <a:rPr lang="en-US" b="0" i="1" smtClean="0">
                            <a:latin typeface="Cambria Math"/>
                            <a:sym typeface="Wingdings" panose="05000000000000000000" pitchFamily="2" charset="2"/>
                          </a:rPr>
                          <m:t>𝑟𝑎𝑑</m:t>
                        </m:r>
                      </m:e>
                    </m:func>
                    <m:r>
                      <a:rPr lang="en-US" b="0" i="1" smtClean="0">
                        <a:latin typeface="Cambria Math"/>
                        <a:sym typeface="Wingdings" panose="05000000000000000000" pitchFamily="2" charset="2"/>
                      </a:rPr>
                      <m:t>=11.58 </m:t>
                    </m:r>
                    <m:r>
                      <a:rPr lang="en-US" b="0" i="1" smtClean="0">
                        <a:latin typeface="Cambria Math"/>
                        <a:sym typeface="Wingdings" panose="05000000000000000000" pitchFamily="2" charset="2"/>
                      </a:rPr>
                      <m:t>𝑚</m:t>
                    </m:r>
                  </m:oMath>
                </a14:m>
                <a:br>
                  <a:rPr lang="en-US" b="0" dirty="0">
                    <a:sym typeface="Wingdings" panose="05000000000000000000" pitchFamily="2" charset="2"/>
                  </a:rPr>
                </a:br>
                <a14:m>
                  <m:oMath xmlns:m="http://schemas.openxmlformats.org/officeDocument/2006/math">
                    <m:r>
                      <a:rPr lang="en-US" b="0" i="1" smtClean="0">
                        <a:latin typeface="Cambria Math"/>
                        <a:sym typeface="Wingdings" panose="05000000000000000000" pitchFamily="2" charset="2"/>
                      </a:rPr>
                      <m:t>𝑌</m:t>
                    </m:r>
                    <m:r>
                      <a:rPr lang="en-US" b="0" i="1" smtClean="0">
                        <a:latin typeface="Cambria Math"/>
                        <a:sym typeface="Wingdings" panose="05000000000000000000" pitchFamily="2" charset="2"/>
                      </a:rPr>
                      <m:t>=2</m:t>
                    </m:r>
                    <m:r>
                      <a:rPr lang="en-US" b="0" i="1" smtClean="0">
                        <a:latin typeface="Cambria Math"/>
                        <a:sym typeface="Wingdings" panose="05000000000000000000" pitchFamily="2" charset="2"/>
                      </a:rPr>
                      <m:t>𝑦</m:t>
                    </m:r>
                    <m:r>
                      <a:rPr lang="en-US" b="0" i="1" smtClean="0">
                        <a:latin typeface="Cambria Math"/>
                        <a:sym typeface="Wingdings" panose="05000000000000000000" pitchFamily="2" charset="2"/>
                      </a:rPr>
                      <m:t>+</m:t>
                    </m:r>
                    <m:r>
                      <a:rPr lang="en-US" b="0" i="1" smtClean="0">
                        <a:latin typeface="Cambria Math"/>
                        <a:sym typeface="Wingdings" panose="05000000000000000000" pitchFamily="2" charset="2"/>
                      </a:rPr>
                      <m:t>𝐷</m:t>
                    </m:r>
                    <m:r>
                      <a:rPr lang="en-US" b="0" i="1" smtClean="0">
                        <a:latin typeface="Cambria Math"/>
                        <a:sym typeface="Wingdings" panose="05000000000000000000" pitchFamily="2" charset="2"/>
                      </a:rPr>
                      <m:t>=2</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a:sym typeface="Wingdings" panose="05000000000000000000" pitchFamily="2" charset="2"/>
                          </a:rPr>
                          <m:t>11.58 </m:t>
                        </m:r>
                        <m:r>
                          <a:rPr lang="en-US" b="0" i="1" smtClean="0">
                            <a:latin typeface="Cambria Math"/>
                            <a:sym typeface="Wingdings" panose="05000000000000000000" pitchFamily="2" charset="2"/>
                          </a:rPr>
                          <m:t>𝑚</m:t>
                        </m:r>
                      </m:e>
                    </m:d>
                    <m:r>
                      <a:rPr lang="en-US" b="0" i="1" smtClean="0">
                        <a:latin typeface="Cambria Math"/>
                        <a:sym typeface="Wingdings" panose="05000000000000000000" pitchFamily="2" charset="2"/>
                      </a:rPr>
                      <m:t>+1×</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a:sym typeface="Wingdings" panose="05000000000000000000" pitchFamily="2" charset="2"/>
                          </a:rPr>
                          <m:t>10</m:t>
                        </m:r>
                      </m:e>
                      <m:sup>
                        <m:r>
                          <a:rPr lang="en-US" b="0" i="1" smtClean="0">
                            <a:latin typeface="Cambria Math"/>
                            <a:sym typeface="Wingdings" panose="05000000000000000000" pitchFamily="2" charset="2"/>
                          </a:rPr>
                          <m:t>−3</m:t>
                        </m:r>
                      </m:sup>
                    </m:sSup>
                    <m:r>
                      <a:rPr lang="en-US" b="0" i="1" smtClean="0">
                        <a:latin typeface="Cambria Math"/>
                        <a:sym typeface="Wingdings" panose="05000000000000000000" pitchFamily="2" charset="2"/>
                      </a:rPr>
                      <m:t> </m:t>
                    </m:r>
                    <m:r>
                      <a:rPr lang="en-US" b="0" i="1" smtClean="0">
                        <a:latin typeface="Cambria Math"/>
                        <a:sym typeface="Wingdings" panose="05000000000000000000" pitchFamily="2" charset="2"/>
                      </a:rPr>
                      <m:t>𝑚</m:t>
                    </m:r>
                    <m:r>
                      <a:rPr lang="en-US" b="0" i="1" smtClean="0">
                        <a:latin typeface="Cambria Math"/>
                        <a:sym typeface="Wingdings" panose="05000000000000000000" pitchFamily="2" charset="2"/>
                      </a:rPr>
                      <m:t>=23.2 </m:t>
                    </m:r>
                    <m:r>
                      <a:rPr lang="en-US" b="0" i="1" smtClean="0">
                        <a:latin typeface="Cambria Math"/>
                        <a:sym typeface="Wingdings" panose="05000000000000000000" pitchFamily="2" charset="2"/>
                      </a:rPr>
                      <m:t>𝑚</m:t>
                    </m:r>
                  </m:oMath>
                </a14:m>
                <a:endParaRPr lang="en-US" b="0" dirty="0">
                  <a:sym typeface="Wingdings" panose="05000000000000000000" pitchFamily="2" charset="2"/>
                </a:endParaRPr>
              </a:p>
            </p:txBody>
          </p:sp>
        </mc:Choice>
        <mc:Fallback xmlns="">
          <p:sp>
            <p:nvSpPr>
              <p:cNvPr id="3" name="Notes Placeholder 2"/>
              <p:cNvSpPr>
                <a:spLocks noGrp="1"/>
              </p:cNvSpPr>
              <p:nvPr>
                <p:ph type="body" idx="1"/>
              </p:nvPr>
            </p:nvSpPr>
            <p:spPr/>
            <p:txBody>
              <a:bodyPr/>
              <a:lstStyle/>
              <a:p>
                <a:pPr marL="228600" indent="-228600">
                  <a:buAutoNum type="alphaLcParenBoth"/>
                </a:pPr>
                <a:r>
                  <a:rPr lang="en-US" b="0" i="0" smtClean="0">
                    <a:latin typeface="Cambria Math"/>
                  </a:rPr>
                  <a:t>𝜃=1.22 𝜆/𝐷=1.22 (633×〖10〗^(−9)  𝑚)/(1×〖10〗^(−3)  𝑚)=7.72×〖10〗^(−4)  𝑟𝑎𝑑𝑖𝑎𝑛𝑠</a:t>
                </a:r>
                <a:endParaRPr lang="en-US" dirty="0" smtClean="0"/>
              </a:p>
              <a:p>
                <a:pPr marL="228600" indent="-228600">
                  <a:buAutoNum type="alphaLcParenBoth"/>
                </a:pPr>
                <a:r>
                  <a:rPr lang="en-US" b="0" i="0" smtClean="0">
                    <a:latin typeface="Cambria Math"/>
                  </a:rPr>
                  <a:t>tan⁡𝜃=𝑦/𝑥</a:t>
                </a:r>
                <a:r>
                  <a:rPr lang="en-US" dirty="0" smtClean="0"/>
                  <a:t> </a:t>
                </a:r>
                <a:r>
                  <a:rPr lang="en-US" dirty="0" smtClean="0">
                    <a:sym typeface="Wingdings" panose="05000000000000000000" pitchFamily="2" charset="2"/>
                  </a:rPr>
                  <a:t> </a:t>
                </a:r>
                <a:r>
                  <a:rPr lang="en-US" b="0" i="0" smtClean="0">
                    <a:latin typeface="Cambria Math"/>
                    <a:sym typeface="Wingdings" panose="05000000000000000000" pitchFamily="2" charset="2"/>
                  </a:rPr>
                  <a:t>tan⁡〖7.72×〖10〗^(−4)  𝑟𝑎𝑑〗=𝑦/(15000 𝑚)</a:t>
                </a:r>
                <a:r>
                  <a:rPr lang="en-US" dirty="0" smtClean="0"/>
                  <a:t> </a:t>
                </a:r>
                <a:r>
                  <a:rPr lang="en-US" dirty="0" smtClean="0">
                    <a:sym typeface="Wingdings" panose="05000000000000000000" pitchFamily="2" charset="2"/>
                  </a:rPr>
                  <a:t> </a:t>
                </a:r>
                <a:r>
                  <a:rPr lang="en-US" b="0" i="0" smtClean="0">
                    <a:latin typeface="Cambria Math"/>
                    <a:sym typeface="Wingdings" panose="05000000000000000000" pitchFamily="2" charset="2"/>
                  </a:rPr>
                  <a:t>𝑦=(15000 𝑚)  tan⁡〖7.72×〖10〗^(−4)  𝑟𝑎𝑑〗=11.58 𝑚</a:t>
                </a:r>
                <a:r>
                  <a:rPr lang="en-US" b="0" dirty="0" smtClean="0">
                    <a:sym typeface="Wingdings" panose="05000000000000000000" pitchFamily="2" charset="2"/>
                  </a:rPr>
                  <a:t/>
                </a:r>
                <a:br>
                  <a:rPr lang="en-US" b="0" dirty="0" smtClean="0">
                    <a:sym typeface="Wingdings" panose="05000000000000000000" pitchFamily="2" charset="2"/>
                  </a:rPr>
                </a:br>
                <a:r>
                  <a:rPr lang="en-US" b="0" i="0" smtClean="0">
                    <a:latin typeface="Cambria Math"/>
                    <a:sym typeface="Wingdings" panose="05000000000000000000" pitchFamily="2" charset="2"/>
                  </a:rPr>
                  <a:t>𝑌=2𝑦+𝐷=2(11.58 𝑚)+1×〖10〗^(−3)  𝑚=23.2 𝑚</a:t>
                </a:r>
                <a:endParaRPr lang="en-US" b="0" dirty="0" smtClean="0">
                  <a:sym typeface="Wingdings" panose="05000000000000000000" pitchFamily="2" charset="2"/>
                </a:endParaRPr>
              </a:p>
            </p:txBody>
          </p:sp>
        </mc:Fallback>
      </mc:AlternateContent>
      <p:sp>
        <p:nvSpPr>
          <p:cNvPr id="4" name="Slide Number Placeholder 3"/>
          <p:cNvSpPr>
            <a:spLocks noGrp="1"/>
          </p:cNvSpPr>
          <p:nvPr>
            <p:ph type="sldNum" sz="quarter" idx="10"/>
          </p:nvPr>
        </p:nvSpPr>
        <p:spPr/>
        <p:txBody>
          <a:bodyPr/>
          <a:lstStyle/>
          <a:p>
            <a:fld id="{4653F51A-BA57-4949-93C7-1A278C3AC25C}" type="slidenum">
              <a:rPr lang="en-US" smtClean="0"/>
              <a:pPr/>
              <a:t>29</a:t>
            </a:fld>
            <a:endParaRPr lang="en-US"/>
          </a:p>
        </p:txBody>
      </p:sp>
    </p:spTree>
    <p:extLst>
      <p:ext uri="{BB962C8B-B14F-4D97-AF65-F5344CB8AC3E}">
        <p14:creationId xmlns:p14="http://schemas.microsoft.com/office/powerpoint/2010/main" val="187433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17.1-2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27.1-27.3</a:t>
            </a:r>
          </a:p>
        </p:txBody>
      </p:sp>
      <p:sp>
        <p:nvSpPr>
          <p:cNvPr id="4" name="Slide Number Placeholder 3"/>
          <p:cNvSpPr>
            <a:spLocks noGrp="1"/>
          </p:cNvSpPr>
          <p:nvPr>
            <p:ph type="sldNum" sz="quarter" idx="5"/>
          </p:nvPr>
        </p:nvSpPr>
        <p:spPr/>
        <p:txBody>
          <a:bodyPr/>
          <a:lstStyle/>
          <a:p>
            <a:fld id="{3C42FD6C-159F-456F-BCCE-F048B4FF0EF9}" type="slidenum">
              <a:rPr lang="en-US" smtClean="0"/>
              <a:t>3</a:t>
            </a:fld>
            <a:endParaRPr lang="en-US"/>
          </a:p>
        </p:txBody>
      </p:sp>
    </p:spTree>
    <p:extLst>
      <p:ext uri="{BB962C8B-B14F-4D97-AF65-F5344CB8AC3E}">
        <p14:creationId xmlns:p14="http://schemas.microsoft.com/office/powerpoint/2010/main" val="2495867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30</a:t>
            </a:fld>
            <a:endParaRPr lang="en-US"/>
          </a:p>
        </p:txBody>
      </p:sp>
    </p:spTree>
    <p:extLst>
      <p:ext uri="{BB962C8B-B14F-4D97-AF65-F5344CB8AC3E}">
        <p14:creationId xmlns:p14="http://schemas.microsoft.com/office/powerpoint/2010/main" val="1270506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21.1</a:t>
            </a:r>
          </a:p>
          <a:p>
            <a:r>
              <a:rPr lang="en-US" dirty="0"/>
              <a:t>OpenStax College Physics 2e 29.1</a:t>
            </a:r>
          </a:p>
        </p:txBody>
      </p:sp>
      <p:sp>
        <p:nvSpPr>
          <p:cNvPr id="4" name="Slide Number Placeholder 3"/>
          <p:cNvSpPr>
            <a:spLocks noGrp="1"/>
          </p:cNvSpPr>
          <p:nvPr>
            <p:ph type="sldNum" sz="quarter" idx="5"/>
          </p:nvPr>
        </p:nvSpPr>
        <p:spPr/>
        <p:txBody>
          <a:bodyPr/>
          <a:lstStyle/>
          <a:p>
            <a:fld id="{3C42FD6C-159F-456F-BCCE-F048B4FF0EF9}" type="slidenum">
              <a:rPr lang="en-US" smtClean="0"/>
              <a:t>31</a:t>
            </a:fld>
            <a:endParaRPr lang="en-US"/>
          </a:p>
        </p:txBody>
      </p:sp>
    </p:spTree>
    <p:extLst>
      <p:ext uri="{BB962C8B-B14F-4D97-AF65-F5344CB8AC3E}">
        <p14:creationId xmlns:p14="http://schemas.microsoft.com/office/powerpoint/2010/main" val="793668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peak shows what the most common wavelength that is emitted for a given temperature.</a:t>
            </a:r>
          </a:p>
        </p:txBody>
      </p:sp>
      <p:sp>
        <p:nvSpPr>
          <p:cNvPr id="4" name="Slide Number Placeholder 3"/>
          <p:cNvSpPr>
            <a:spLocks noGrp="1"/>
          </p:cNvSpPr>
          <p:nvPr>
            <p:ph type="sldNum" sz="quarter" idx="5"/>
          </p:nvPr>
        </p:nvSpPr>
        <p:spPr/>
        <p:txBody>
          <a:bodyPr/>
          <a:lstStyle/>
          <a:p>
            <a:fld id="{3C42FD6C-159F-456F-BCCE-F048B4FF0EF9}" type="slidenum">
              <a:rPr lang="en-US" smtClean="0"/>
              <a:t>32</a:t>
            </a:fld>
            <a:endParaRPr lang="en-US"/>
          </a:p>
        </p:txBody>
      </p:sp>
    </p:spTree>
    <p:extLst>
      <p:ext uri="{BB962C8B-B14F-4D97-AF65-F5344CB8AC3E}">
        <p14:creationId xmlns:p14="http://schemas.microsoft.com/office/powerpoint/2010/main" val="208712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t>
            </a:r>
            <a:r>
              <a:rPr lang="en-US" i="0" dirty="0"/>
              <a:t> is Planck’s constant</a:t>
            </a:r>
            <a:endParaRPr lang="en-US" i="1" dirty="0"/>
          </a:p>
        </p:txBody>
      </p:sp>
      <p:sp>
        <p:nvSpPr>
          <p:cNvPr id="4" name="Slide Number Placeholder 3"/>
          <p:cNvSpPr>
            <a:spLocks noGrp="1"/>
          </p:cNvSpPr>
          <p:nvPr>
            <p:ph type="sldNum" sz="quarter" idx="5"/>
          </p:nvPr>
        </p:nvSpPr>
        <p:spPr/>
        <p:txBody>
          <a:bodyPr/>
          <a:lstStyle/>
          <a:p>
            <a:fld id="{3C42FD6C-159F-456F-BCCE-F048B4FF0EF9}" type="slidenum">
              <a:rPr lang="en-US" smtClean="0"/>
              <a:t>35</a:t>
            </a:fld>
            <a:endParaRPr lang="en-US"/>
          </a:p>
        </p:txBody>
      </p:sp>
    </p:spTree>
    <p:extLst>
      <p:ext uri="{BB962C8B-B14F-4D97-AF65-F5344CB8AC3E}">
        <p14:creationId xmlns:p14="http://schemas.microsoft.com/office/powerpoint/2010/main" val="4094623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𝑛h𝑓</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𝑛h𝑐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520×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=3.82×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1 </m:t>
                      </m:r>
                      <m:r>
                        <a:rPr lang="en-US" b="0" i="1" smtClean="0">
                          <a:latin typeface="Cambria Math" panose="02040503050406030204" pitchFamily="18" charset="0"/>
                        </a:rPr>
                        <m:t>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𝐽</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80%</m:t>
                      </m:r>
                      <m:d>
                        <m:dPr>
                          <m:ctrlPr>
                            <a:rPr lang="en-US" b="0" i="1" smtClean="0">
                              <a:latin typeface="Cambria Math" panose="02040503050406030204" pitchFamily="18" charset="0"/>
                            </a:rPr>
                          </m:ctrlPr>
                        </m:dPr>
                        <m:e>
                          <m:r>
                            <a:rPr lang="en-US" b="0" i="1" smtClean="0">
                              <a:latin typeface="Cambria Math" panose="02040503050406030204" pitchFamily="18" charset="0"/>
                            </a:rPr>
                            <m:t>10 </m:t>
                          </m:r>
                          <m:r>
                            <a:rPr lang="en-US" b="0" i="1" smtClean="0">
                              <a:latin typeface="Cambria Math" panose="02040503050406030204" pitchFamily="18" charset="0"/>
                            </a:rPr>
                            <m:t>𝑊</m:t>
                          </m:r>
                        </m:e>
                      </m:d>
                      <m:r>
                        <a:rPr lang="en-US" b="0" i="1" smtClean="0">
                          <a:latin typeface="Cambria Math" panose="02040503050406030204" pitchFamily="18" charset="0"/>
                        </a:rPr>
                        <m:t>=8</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𝑝h𝑜𝑡𝑜𝑛</m:t>
                          </m:r>
                        </m:num>
                        <m:den>
                          <m:r>
                            <a:rPr lang="en-US" b="0" i="1" smtClean="0">
                              <a:latin typeface="Cambria Math" panose="02040503050406030204" pitchFamily="18" charset="0"/>
                            </a:rPr>
                            <m:t>𝐽</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𝑝h𝑜𝑡𝑜𝑛</m:t>
                          </m:r>
                        </m:num>
                        <m:den>
                          <m:r>
                            <a:rPr lang="en-US" b="0" i="1" smtClean="0">
                              <a:latin typeface="Cambria Math" panose="02040503050406030204" pitchFamily="18" charset="0"/>
                            </a:rPr>
                            <m:t>𝑠</m:t>
                          </m:r>
                        </m:den>
                      </m:f>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8</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3.82×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e>
                      </m:d>
                      <m:r>
                        <a:rPr lang="en-US" b="0" i="1" smtClean="0">
                          <a:latin typeface="Cambria Math" panose="02040503050406030204" pitchFamily="18" charset="0"/>
                        </a:rPr>
                        <m:t>=2.09×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𝑝h𝑜𝑡𝑜𝑛𝑠</m:t>
                      </m:r>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𝐸=𝑛ℎ𝑓</a:t>
                </a:r>
                <a:endParaRPr lang="en-US" b="0" dirty="0"/>
              </a:p>
              <a:p>
                <a:r>
                  <a:rPr lang="en-US" b="0" i="0">
                    <a:latin typeface="Cambria Math" panose="02040503050406030204" pitchFamily="18" charset="0"/>
                  </a:rPr>
                  <a:t>𝑐=𝑓𝜆→𝑓=𝑐/𝜆</a:t>
                </a:r>
                <a:endParaRPr lang="en-US" b="0" dirty="0"/>
              </a:p>
              <a:p>
                <a:r>
                  <a:rPr lang="en-US" b="0" i="0">
                    <a:latin typeface="Cambria Math" panose="02040503050406030204" pitchFamily="18" charset="0"/>
                  </a:rPr>
                  <a:t>𝐸=𝑛ℎ𝑐/𝜆</a:t>
                </a:r>
                <a:endParaRPr lang="en-US" b="0" dirty="0"/>
              </a:p>
              <a:p>
                <a:r>
                  <a:rPr lang="en-US" b="0" i="0">
                    <a:latin typeface="Cambria Math" panose="02040503050406030204" pitchFamily="18" charset="0"/>
                  </a:rPr>
                  <a:t>𝐸/𝑛=ℎ𝑐/𝜆</a:t>
                </a:r>
                <a:endParaRPr lang="en-US" b="0" dirty="0"/>
              </a:p>
              <a:p>
                <a:r>
                  <a:rPr lang="en-US" b="0" i="0">
                    <a:latin typeface="Cambria Math" panose="02040503050406030204" pitchFamily="18" charset="0"/>
                  </a:rPr>
                  <a:t>𝐸/𝑛=(6.626×10^(−34)  𝐽·𝑠)(3.00×10^8  𝑚/𝑠)/(520×10^(−9)  𝑚)=3.82×10^(−19)  𝐽/𝑝ℎ𝑜𝑡𝑜𝑛</a:t>
                </a:r>
                <a:endParaRPr lang="en-US" b="0" dirty="0"/>
              </a:p>
              <a:p>
                <a:r>
                  <a:rPr lang="en-US" b="0" i="0">
                    <a:latin typeface="Cambria Math" panose="02040503050406030204" pitchFamily="18" charset="0"/>
                  </a:rPr>
                  <a:t>1 𝑊=(1 𝐽)/𝑠</a:t>
                </a:r>
                <a:endParaRPr lang="en-US" b="0" dirty="0"/>
              </a:p>
              <a:p>
                <a:r>
                  <a:rPr lang="en-US" b="0" i="0">
                    <a:latin typeface="Cambria Math" panose="02040503050406030204" pitchFamily="18" charset="0"/>
                  </a:rPr>
                  <a:t>80%(10 𝑊)=8 𝐽/𝑠</a:t>
                </a:r>
                <a:endParaRPr lang="en-US" b="0" dirty="0"/>
              </a:p>
              <a:p>
                <a:r>
                  <a:rPr lang="en-US" b="0" i="0">
                    <a:latin typeface="Cambria Math" panose="02040503050406030204" pitchFamily="18" charset="0"/>
                  </a:rPr>
                  <a:t>𝐽/𝑠÷𝐽/𝑝ℎ𝑜𝑡𝑜𝑛=𝐽/𝑠·𝑝ℎ𝑜𝑡𝑜𝑛/𝐽=𝑝ℎ𝑜𝑡𝑜𝑛/𝑠</a:t>
                </a:r>
                <a:endParaRPr lang="en-US" b="0" dirty="0"/>
              </a:p>
              <a:p>
                <a:r>
                  <a:rPr lang="en-US" b="0" i="0">
                    <a:latin typeface="Cambria Math" panose="02040503050406030204" pitchFamily="18" charset="0"/>
                  </a:rPr>
                  <a:t>(8 𝐽/𝑠)÷(3.82×10^(−19)  𝐽/𝑝ℎ𝑜𝑡𝑜𝑛)=2.09×10^19  𝑝ℎ𝑜𝑡𝑜𝑛𝑠/𝑠</a:t>
                </a:r>
                <a:endParaRPr lang="en-US" dirty="0"/>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37</a:t>
            </a:fld>
            <a:endParaRPr lang="en-US"/>
          </a:p>
        </p:txBody>
      </p:sp>
    </p:spTree>
    <p:extLst>
      <p:ext uri="{BB962C8B-B14F-4D97-AF65-F5344CB8AC3E}">
        <p14:creationId xmlns:p14="http://schemas.microsoft.com/office/powerpoint/2010/main" val="1959507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𝑛h𝑓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
                            <a:rPr lang="en-US" b="0" i="1" smtClean="0">
                              <a:latin typeface="Cambria Math" panose="02040503050406030204" pitchFamily="18" charset="0"/>
                            </a:rPr>
                            <m:t>𝜆</m:t>
                          </m:r>
                        </m:den>
                      </m:f>
                    </m:oMath>
                  </m:oMathPara>
                </a14:m>
                <a:endParaRPr lang="en-US" b="0" dirty="0"/>
              </a:p>
              <a:p>
                <a:r>
                  <a:rPr lang="en-US" i="0" dirty="0">
                    <a:latin typeface="Cambria Math" panose="02040503050406030204" pitchFamily="18" charset="0"/>
                  </a:rPr>
                  <a:t>UV</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250×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=7.95×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oMath>
                  </m:oMathPara>
                </a14:m>
                <a:endParaRPr lang="en-US" b="0" dirty="0"/>
              </a:p>
              <a:p>
                <a:r>
                  <a:rPr lang="en-US" dirty="0"/>
                  <a:t>IR</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890×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=2.23×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𝑝h𝑜𝑡𝑜𝑛</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𝑐=𝑓𝜆→𝑓=𝑐/𝜆</a:t>
                </a:r>
                <a:endParaRPr lang="en-US" b="0" dirty="0"/>
              </a:p>
              <a:p>
                <a:r>
                  <a:rPr lang="en-US" b="0" i="0">
                    <a:latin typeface="Cambria Math" panose="02040503050406030204" pitchFamily="18" charset="0"/>
                  </a:rPr>
                  <a:t>𝐸=𝑛ℎ𝑓→𝐸/𝑛=ℎ𝑐/𝜆</a:t>
                </a:r>
                <a:endParaRPr lang="en-US" b="0" dirty="0"/>
              </a:p>
              <a:p>
                <a:r>
                  <a:rPr lang="en-US" i="0" dirty="0">
                    <a:latin typeface="Cambria Math" panose="02040503050406030204" pitchFamily="18" charset="0"/>
                  </a:rPr>
                  <a:t>UV</a:t>
                </a:r>
              </a:p>
              <a:p>
                <a:r>
                  <a:rPr lang="en-US" b="0" i="0">
                    <a:latin typeface="Cambria Math" panose="02040503050406030204" pitchFamily="18" charset="0"/>
                  </a:rPr>
                  <a:t>𝐸/𝑛=(6.626×10^(−34)  𝐽·𝑠)(3.00×10^8  𝑚/𝑠)/(250×10^(−9)  𝑚)=7.95×10^(−19)  𝐽/𝑝ℎ𝑜𝑡𝑜𝑛</a:t>
                </a:r>
                <a:endParaRPr lang="en-US" b="0" dirty="0"/>
              </a:p>
              <a:p>
                <a:r>
                  <a:rPr lang="en-US" dirty="0"/>
                  <a:t>IR</a:t>
                </a:r>
              </a:p>
              <a:p>
                <a:r>
                  <a:rPr lang="en-US" b="0" i="0">
                    <a:latin typeface="Cambria Math" panose="02040503050406030204" pitchFamily="18" charset="0"/>
                  </a:rPr>
                  <a:t>𝐸/𝑛=(6.626×10^(−34)  𝐽·𝑠)(3.00×10^8  𝑚/𝑠)/(890×10^(−9)  𝑚)=2.23×10^(−19)  𝐽/𝑝ℎ𝑜𝑡𝑜𝑛</a:t>
                </a:r>
                <a:endParaRPr lang="en-US" dirty="0"/>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38</a:t>
            </a:fld>
            <a:endParaRPr lang="en-US"/>
          </a:p>
        </p:txBody>
      </p:sp>
    </p:spTree>
    <p:extLst>
      <p:ext uri="{BB962C8B-B14F-4D97-AF65-F5344CB8AC3E}">
        <p14:creationId xmlns:p14="http://schemas.microsoft.com/office/powerpoint/2010/main" val="2475858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39</a:t>
            </a:fld>
            <a:endParaRPr lang="en-US"/>
          </a:p>
        </p:txBody>
      </p:sp>
    </p:spTree>
    <p:extLst>
      <p:ext uri="{BB962C8B-B14F-4D97-AF65-F5344CB8AC3E}">
        <p14:creationId xmlns:p14="http://schemas.microsoft.com/office/powerpoint/2010/main" val="1353099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OpenStax High School Physics 21.2</a:t>
            </a:r>
          </a:p>
          <a:p>
            <a:r>
              <a:rPr lang="en-US" dirty="0"/>
              <a:t>OpenStax College Physics 2e 29.2-29.3</a:t>
            </a:r>
          </a:p>
        </p:txBody>
      </p:sp>
      <p:sp>
        <p:nvSpPr>
          <p:cNvPr id="4" name="Slide Number Placeholder 3"/>
          <p:cNvSpPr>
            <a:spLocks noGrp="1"/>
          </p:cNvSpPr>
          <p:nvPr>
            <p:ph type="sldNum" sz="quarter" idx="5"/>
          </p:nvPr>
        </p:nvSpPr>
        <p:spPr/>
        <p:txBody>
          <a:bodyPr/>
          <a:lstStyle/>
          <a:p>
            <a:fld id="{3C42FD6C-159F-456F-BCCE-F048B4FF0EF9}" type="slidenum">
              <a:rPr lang="en-US" smtClean="0"/>
              <a:t>40</a:t>
            </a:fld>
            <a:endParaRPr lang="en-US"/>
          </a:p>
        </p:txBody>
      </p:sp>
    </p:spTree>
    <p:extLst>
      <p:ext uri="{BB962C8B-B14F-4D97-AF65-F5344CB8AC3E}">
        <p14:creationId xmlns:p14="http://schemas.microsoft.com/office/powerpoint/2010/main" val="3999686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easier to eject electrons from the electron sea in a metal surface</a:t>
            </a:r>
          </a:p>
        </p:txBody>
      </p:sp>
      <p:sp>
        <p:nvSpPr>
          <p:cNvPr id="4" name="Slide Number Placeholder 3"/>
          <p:cNvSpPr>
            <a:spLocks noGrp="1"/>
          </p:cNvSpPr>
          <p:nvPr>
            <p:ph type="sldNum" sz="quarter" idx="5"/>
          </p:nvPr>
        </p:nvSpPr>
        <p:spPr/>
        <p:txBody>
          <a:bodyPr/>
          <a:lstStyle/>
          <a:p>
            <a:fld id="{3C42FD6C-159F-456F-BCCE-F048B4FF0EF9}" type="slidenum">
              <a:rPr lang="en-US" smtClean="0"/>
              <a:t>41</a:t>
            </a:fld>
            <a:endParaRPr lang="en-US"/>
          </a:p>
        </p:txBody>
      </p:sp>
    </p:spTree>
    <p:extLst>
      <p:ext uri="{BB962C8B-B14F-4D97-AF65-F5344CB8AC3E}">
        <p14:creationId xmlns:p14="http://schemas.microsoft.com/office/powerpoint/2010/main" val="271807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h𝑓</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num>
                        <m:den>
                          <m:r>
                            <a:rPr lang="en-US" b="0" i="1" smtClean="0">
                              <a:latin typeface="Cambria Math" panose="02040503050406030204" pitchFamily="18" charset="0"/>
                            </a:rPr>
                            <m:t>250×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r>
                        <a:rPr lang="en-US" b="0" i="1" smtClean="0">
                          <a:latin typeface="Cambria Math" panose="02040503050406030204" pitchFamily="18" charset="0"/>
                        </a:rPr>
                        <m:t> /</m:t>
                      </m:r>
                      <m:r>
                        <a:rPr lang="en-US" b="0" i="1" smtClean="0">
                          <a:latin typeface="Cambria Math" panose="02040503050406030204" pitchFamily="18" charset="0"/>
                        </a:rPr>
                        <m:t>𝑠</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1.2×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15</m:t>
                              </m:r>
                            </m:sup>
                          </m:sSup>
                          <m:f>
                            <m:fPr>
                              <m:ctrlPr>
                                <a:rPr lang="en-US" b="0" i="1" smtClean="0">
                                  <a:latin typeface="Cambria Math" panose="02040503050406030204" pitchFamily="18" charset="0"/>
                                </a:rPr>
                              </m:ctrlPr>
                            </m:fPr>
                            <m:num/>
                            <m:den>
                              <m:r>
                                <a:rPr lang="en-US" b="0" i="1" smtClean="0">
                                  <a:latin typeface="Cambria Math" panose="02040503050406030204" pitchFamily="18" charset="0"/>
                                </a:rPr>
                                <m:t>𝑠</m:t>
                              </m:r>
                            </m:den>
                          </m:f>
                        </m:e>
                      </m:d>
                      <m:r>
                        <a:rPr lang="en-US" b="0" i="1" smtClean="0">
                          <a:latin typeface="Cambria Math" panose="02040503050406030204" pitchFamily="18" charset="0"/>
                        </a:rPr>
                        <m:t>=7.95×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r>
                  <a:rPr lang="en-US" dirty="0"/>
                  <a:t>Convert to eV</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7.95×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𝑒𝑉</m:t>
                              </m:r>
                            </m:num>
                            <m:den>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en>
                          </m:f>
                        </m:e>
                      </m:d>
                      <m:r>
                        <a:rPr lang="en-US" b="0" i="1" smtClean="0">
                          <a:latin typeface="Cambria Math" panose="02040503050406030204" pitchFamily="18" charset="0"/>
                        </a:rPr>
                        <m:t>=4.97 </m:t>
                      </m:r>
                      <m:r>
                        <a:rPr lang="en-US" b="0" i="1" smtClean="0">
                          <a:latin typeface="Cambria Math" panose="02040503050406030204" pitchFamily="18" charset="0"/>
                        </a:rPr>
                        <m:t>𝑒𝑉</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n-US" b="0" i="1" smtClean="0">
                          <a:latin typeface="Cambria Math" panose="02040503050406030204" pitchFamily="18" charset="0"/>
                        </a:rPr>
                        <m:t>h𝑓</m:t>
                      </m:r>
                      <m:r>
                        <a:rPr lang="en-US" b="0" i="1" smtClean="0">
                          <a:latin typeface="Cambria Math" panose="02040503050406030204" pitchFamily="18" charset="0"/>
                        </a:rPr>
                        <m:t>−</m:t>
                      </m:r>
                      <m:r>
                        <a:rPr lang="en-US" b="0" i="1" smtClean="0">
                          <a:latin typeface="Cambria Math" panose="02040503050406030204" pitchFamily="18" charset="0"/>
                        </a:rPr>
                        <m:t>𝐵𝐸</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m:t>
                          </m:r>
                        </m:sub>
                      </m:sSub>
                      <m:r>
                        <a:rPr lang="en-US" b="0" i="1" smtClean="0">
                          <a:latin typeface="Cambria Math" panose="02040503050406030204" pitchFamily="18" charset="0"/>
                        </a:rPr>
                        <m:t>=4.97 </m:t>
                      </m:r>
                      <m:r>
                        <a:rPr lang="en-US" b="0" i="1" smtClean="0">
                          <a:latin typeface="Cambria Math" panose="02040503050406030204" pitchFamily="18" charset="0"/>
                        </a:rPr>
                        <m:t>𝑒𝑉</m:t>
                      </m:r>
                      <m:r>
                        <a:rPr lang="en-US" b="0" i="1" smtClean="0">
                          <a:latin typeface="Cambria Math" panose="02040503050406030204" pitchFamily="18" charset="0"/>
                        </a:rPr>
                        <m:t>−3.894 </m:t>
                      </m:r>
                      <m:r>
                        <a:rPr lang="en-US" b="0" i="1" smtClean="0">
                          <a:latin typeface="Cambria Math" panose="02040503050406030204" pitchFamily="18" charset="0"/>
                        </a:rPr>
                        <m:t>𝑒𝑉</m:t>
                      </m:r>
                      <m:r>
                        <a:rPr lang="en-US" b="0" i="1" smtClean="0">
                          <a:latin typeface="Cambria Math" panose="02040503050406030204" pitchFamily="18" charset="0"/>
                        </a:rPr>
                        <m:t>=1.08 </m:t>
                      </m:r>
                      <m:r>
                        <a:rPr lang="en-US" b="0" i="1" smtClean="0">
                          <a:latin typeface="Cambria Math" panose="02040503050406030204" pitchFamily="18" charset="0"/>
                        </a:rPr>
                        <m:t>𝑒𝑉</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𝐸=ℎ𝑓</a:t>
                </a:r>
                <a:endParaRPr lang="en-US" b="0" dirty="0"/>
              </a:p>
              <a:p>
                <a:r>
                  <a:rPr lang="en-US" b="0" i="0">
                    <a:latin typeface="Cambria Math" panose="02040503050406030204" pitchFamily="18" charset="0"/>
                  </a:rPr>
                  <a:t>𝑐=𝑓𝜆→𝑓=𝑐/𝜆</a:t>
                </a:r>
                <a:endParaRPr lang="en-US" b="0" dirty="0"/>
              </a:p>
              <a:p>
                <a:r>
                  <a:rPr lang="en-US" b="0" i="0">
                    <a:latin typeface="Cambria Math" panose="02040503050406030204" pitchFamily="18" charset="0"/>
                  </a:rPr>
                  <a:t>𝑓=(3.00×10^8  𝑚/𝑠)/(250×10^(−9)  𝑚)=1.2×10^15  /𝑠</a:t>
                </a:r>
                <a:endParaRPr lang="en-US" b="0" dirty="0"/>
              </a:p>
              <a:p>
                <a:r>
                  <a:rPr lang="en-US" b="0" i="0">
                    <a:latin typeface="Cambria Math" panose="02040503050406030204" pitchFamily="18" charset="0"/>
                  </a:rPr>
                  <a:t>𝐸=(6.626×10^(−34)  𝐽·𝑠)(1.2×10^15  /𝑠)=7.95×10^(−19)  𝐽</a:t>
                </a:r>
                <a:endParaRPr lang="en-US" b="0" dirty="0"/>
              </a:p>
              <a:p>
                <a:r>
                  <a:rPr lang="en-US" dirty="0"/>
                  <a:t>Convert to eV</a:t>
                </a:r>
              </a:p>
              <a:p>
                <a:r>
                  <a:rPr lang="en-US" b="0" i="0">
                    <a:latin typeface="Cambria Math" panose="02040503050406030204" pitchFamily="18" charset="0"/>
                  </a:rPr>
                  <a:t>7.95×10^(−19)  𝐽((1 𝑒𝑉)/(1.60×10^(−19)  𝐽))=4.97 𝑒𝑉</a:t>
                </a:r>
                <a:endParaRPr lang="en-US" b="0" dirty="0"/>
              </a:p>
              <a:p>
                <a:endParaRPr lang="en-US" dirty="0"/>
              </a:p>
              <a:p>
                <a:r>
                  <a:rPr lang="en-US" b="0" i="0">
                    <a:latin typeface="Cambria Math" panose="02040503050406030204" pitchFamily="18" charset="0"/>
                  </a:rPr>
                  <a:t>𝐾𝐸_𝑒=ℎ𝑓−𝐵𝐸</a:t>
                </a:r>
                <a:endParaRPr lang="en-US" b="0" dirty="0"/>
              </a:p>
              <a:p>
                <a:r>
                  <a:rPr lang="en-US" b="0" i="0">
                    <a:latin typeface="Cambria Math" panose="02040503050406030204" pitchFamily="18" charset="0"/>
                  </a:rPr>
                  <a:t>𝐾𝐸_𝑒=4.97 𝑒𝑉−3.894 𝑒𝑉=1.08 𝑒𝑉</a:t>
                </a:r>
                <a:endParaRPr lang="en-US" dirty="0"/>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46</a:t>
            </a:fld>
            <a:endParaRPr lang="en-US"/>
          </a:p>
        </p:txBody>
      </p:sp>
    </p:spTree>
    <p:extLst>
      <p:ext uri="{BB962C8B-B14F-4D97-AF65-F5344CB8AC3E}">
        <p14:creationId xmlns:p14="http://schemas.microsoft.com/office/powerpoint/2010/main" val="223987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4</a:t>
            </a:fld>
            <a:endParaRPr lang="en-US"/>
          </a:p>
        </p:txBody>
      </p:sp>
    </p:spTree>
    <p:extLst>
      <p:ext uri="{BB962C8B-B14F-4D97-AF65-F5344CB8AC3E}">
        <p14:creationId xmlns:p14="http://schemas.microsoft.com/office/powerpoint/2010/main" val="3197386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48</a:t>
            </a:fld>
            <a:endParaRPr lang="en-US"/>
          </a:p>
        </p:txBody>
      </p:sp>
    </p:spTree>
    <p:extLst>
      <p:ext uri="{BB962C8B-B14F-4D97-AF65-F5344CB8AC3E}">
        <p14:creationId xmlns:p14="http://schemas.microsoft.com/office/powerpoint/2010/main" val="104709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High School Physics 21.3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OpenStax College Physics 2e 29.4-29.6</a:t>
            </a:r>
          </a:p>
        </p:txBody>
      </p:sp>
      <p:sp>
        <p:nvSpPr>
          <p:cNvPr id="4" name="Slide Number Placeholder 3"/>
          <p:cNvSpPr>
            <a:spLocks noGrp="1"/>
          </p:cNvSpPr>
          <p:nvPr>
            <p:ph type="sldNum" sz="quarter" idx="5"/>
          </p:nvPr>
        </p:nvSpPr>
        <p:spPr/>
        <p:txBody>
          <a:bodyPr/>
          <a:lstStyle/>
          <a:p>
            <a:fld id="{3C42FD6C-159F-456F-BCCE-F048B4FF0EF9}" type="slidenum">
              <a:rPr lang="en-US" smtClean="0"/>
              <a:t>49</a:t>
            </a:fld>
            <a:endParaRPr lang="en-US"/>
          </a:p>
        </p:txBody>
      </p:sp>
    </p:spTree>
    <p:extLst>
      <p:ext uri="{BB962C8B-B14F-4D97-AF65-F5344CB8AC3E}">
        <p14:creationId xmlns:p14="http://schemas.microsoft.com/office/powerpoint/2010/main" val="3620204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NASA sail ship</a:t>
            </a:r>
          </a:p>
          <a:p>
            <a:r>
              <a:rPr lang="en-US" dirty="0"/>
              <a:t>Right: </a:t>
            </a:r>
            <a:r>
              <a:rPr lang="en-US" dirty="0" err="1"/>
              <a:t>Bajoran</a:t>
            </a:r>
            <a:r>
              <a:rPr lang="en-US" dirty="0"/>
              <a:t> lightship from Star Trek: Deep Space 9</a:t>
            </a:r>
          </a:p>
        </p:txBody>
      </p:sp>
      <p:sp>
        <p:nvSpPr>
          <p:cNvPr id="4" name="Slide Number Placeholder 3"/>
          <p:cNvSpPr>
            <a:spLocks noGrp="1"/>
          </p:cNvSpPr>
          <p:nvPr>
            <p:ph type="sldNum" sz="quarter" idx="5"/>
          </p:nvPr>
        </p:nvSpPr>
        <p:spPr/>
        <p:txBody>
          <a:bodyPr/>
          <a:lstStyle/>
          <a:p>
            <a:fld id="{3C42FD6C-159F-456F-BCCE-F048B4FF0EF9}" type="slidenum">
              <a:rPr lang="en-US" smtClean="0"/>
              <a:t>52</a:t>
            </a:fld>
            <a:endParaRPr lang="en-US"/>
          </a:p>
        </p:txBody>
      </p:sp>
    </p:spTree>
    <p:extLst>
      <p:ext uri="{BB962C8B-B14F-4D97-AF65-F5344CB8AC3E}">
        <p14:creationId xmlns:p14="http://schemas.microsoft.com/office/powerpoint/2010/main" val="988078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num>
                        <m:den>
                          <m:r>
                            <a:rPr lang="en-US" b="0" i="1" smtClean="0">
                              <a:latin typeface="Cambria Math" panose="02040503050406030204" pitchFamily="18" charset="0"/>
                            </a:rPr>
                            <m:t>680×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=9.74</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10</m:t>
                          </m:r>
                        </m:e>
                        <m:sup>
                          <m:r>
                            <a:rPr lang="en-US" b="0" i="0" smtClean="0">
                              <a:latin typeface="Cambria Math" panose="02040503050406030204" pitchFamily="18" charset="0"/>
                            </a:rPr>
                            <m:t>−28</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kg</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m</m:t>
                          </m:r>
                        </m:num>
                        <m:den>
                          <m:r>
                            <m:rPr>
                              <m:sty m:val="p"/>
                            </m:rPr>
                            <a:rPr lang="en-US" b="0" i="0" smtClean="0">
                              <a:latin typeface="Cambria Math" panose="02040503050406030204" pitchFamily="18" charset="0"/>
                            </a:rPr>
                            <m:t>s</m:t>
                          </m:r>
                        </m:den>
                      </m:f>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𝑚𝑣</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9.74×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−28</m:t>
                          </m:r>
                        </m:sup>
                      </m:sSup>
                      <m:r>
                        <a:rPr lang="en-US" b="0" i="1" smtClean="0">
                          <a:latin typeface="Cambria Math" panose="02040503050406030204" pitchFamily="18" charset="0"/>
                        </a:rPr>
                        <m:t> </m:t>
                      </m:r>
                      <m:r>
                        <a:rPr lang="en-US" b="0" i="1" smtClean="0">
                          <a:latin typeface="Cambria Math" panose="02040503050406030204" pitchFamily="18" charset="0"/>
                        </a:rPr>
                        <m:t>𝑘𝑔</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r>
                            <a:rPr lang="en-US" b="0" i="1" smtClean="0">
                              <a:latin typeface="Cambria Math" panose="02040503050406030204" pitchFamily="18" charset="0"/>
                            </a:rPr>
                            <m:t> </m:t>
                          </m:r>
                          <m:r>
                            <a:rPr lang="en-US" b="0" i="1" smtClean="0">
                              <a:latin typeface="Cambria Math" panose="02040503050406030204" pitchFamily="18" charset="0"/>
                            </a:rPr>
                            <m:t>𝑘𝑔</m:t>
                          </m:r>
                        </m:e>
                      </m:d>
                      <m:r>
                        <a:rPr lang="en-US" b="0" i="1" smtClean="0">
                          <a:latin typeface="Cambria Math" panose="02040503050406030204" pitchFamily="18" charset="0"/>
                        </a:rPr>
                        <m:t>𝑣</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=1070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oMath>
                  </m:oMathPara>
                </a14:m>
                <a:endParaRPr lang="en-US" b="0" dirty="0"/>
              </a:p>
              <a:p>
                <a:r>
                  <a:rPr lang="en-US" dirty="0"/>
                  <a:t>This is nonrelativistic</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𝑝=ℎ/𝜆</a:t>
                </a:r>
                <a:endParaRPr lang="en-US" b="0" dirty="0"/>
              </a:p>
              <a:p>
                <a:r>
                  <a:rPr lang="en-US" b="0" i="0">
                    <a:latin typeface="Cambria Math" panose="02040503050406030204" pitchFamily="18" charset="0"/>
                  </a:rPr>
                  <a:t>𝑝=(6.626×10^(−34)  𝐽·𝑠)/(680×10^(−9)  𝑚)=9.74×10^(−28)  kg m/s</a:t>
                </a:r>
                <a:endParaRPr lang="en-US" b="0" dirty="0"/>
              </a:p>
              <a:p>
                <a:endParaRPr lang="en-US" dirty="0"/>
              </a:p>
              <a:p>
                <a:r>
                  <a:rPr lang="en-US" b="0" i="0">
                    <a:latin typeface="Cambria Math" panose="02040503050406030204" pitchFamily="18" charset="0"/>
                  </a:rPr>
                  <a:t>𝑝=𝑚𝑣</a:t>
                </a:r>
                <a:endParaRPr lang="en-US" b="0" dirty="0"/>
              </a:p>
              <a:p>
                <a:r>
                  <a:rPr lang="en-US" b="0" i="0">
                    <a:latin typeface="Cambria Math" panose="02040503050406030204" pitchFamily="18" charset="0"/>
                  </a:rPr>
                  <a:t>9.74×10^(−28)  𝑘𝑔 𝑚/𝑠=(9.11×10^(−31)  𝑘𝑔)𝑣</a:t>
                </a:r>
                <a:endParaRPr lang="en-US" b="0" dirty="0"/>
              </a:p>
              <a:p>
                <a:r>
                  <a:rPr lang="en-US" b="0" i="0">
                    <a:latin typeface="Cambria Math" panose="02040503050406030204" pitchFamily="18" charset="0"/>
                  </a:rPr>
                  <a:t>𝑣=1070 𝑚/𝑠</a:t>
                </a:r>
                <a:endParaRPr lang="en-US" b="0" dirty="0"/>
              </a:p>
              <a:p>
                <a:r>
                  <a:rPr lang="en-US" dirty="0"/>
                  <a:t>This is nonrelativistic</a:t>
                </a:r>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54</a:t>
            </a:fld>
            <a:endParaRPr lang="en-US"/>
          </a:p>
        </p:txBody>
      </p:sp>
    </p:spTree>
    <p:extLst>
      <p:ext uri="{BB962C8B-B14F-4D97-AF65-F5344CB8AC3E}">
        <p14:creationId xmlns:p14="http://schemas.microsoft.com/office/powerpoint/2010/main" val="623151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Electron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9.11×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r>
                            <a:rPr lang="en-US" b="0" i="1" smtClean="0">
                              <a:latin typeface="Cambria Math" panose="02040503050406030204" pitchFamily="18" charset="0"/>
                            </a:rPr>
                            <m:t> </m:t>
                          </m:r>
                          <m:r>
                            <a:rPr lang="en-US" b="0" i="1" smtClean="0">
                              <a:latin typeface="Cambria Math" panose="02040503050406030204" pitchFamily="18" charset="0"/>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1070</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=5.21×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−25</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5.21×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−25</m:t>
                          </m:r>
                        </m:sup>
                      </m:sSup>
                      <m:r>
                        <a:rPr lang="en-US" b="0" i="1" smtClean="0">
                          <a:latin typeface="Cambria Math" panose="02040503050406030204" pitchFamily="18" charset="0"/>
                        </a:rPr>
                        <m:t> </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𝑒𝑉</m:t>
                              </m:r>
                            </m:num>
                            <m:den>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en>
                          </m:f>
                        </m:e>
                      </m:d>
                      <m:r>
                        <a:rPr lang="en-US" b="0" i="1" smtClean="0">
                          <a:latin typeface="Cambria Math" panose="02040503050406030204" pitchFamily="18" charset="0"/>
                        </a:rPr>
                        <m:t>=3.26×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r>
                        <a:rPr lang="en-US" b="0" i="1" smtClean="0">
                          <a:latin typeface="Cambria Math" panose="02040503050406030204" pitchFamily="18" charset="0"/>
                        </a:rPr>
                        <m:t> </m:t>
                      </m:r>
                      <m:r>
                        <a:rPr lang="en-US" b="0" i="1" smtClean="0">
                          <a:latin typeface="Cambria Math" panose="02040503050406030204" pitchFamily="18" charset="0"/>
                        </a:rPr>
                        <m:t>𝑒𝑉</m:t>
                      </m:r>
                    </m:oMath>
                  </m:oMathPara>
                </a14:m>
                <a:endParaRPr lang="en-US" b="0" dirty="0"/>
              </a:p>
              <a:p>
                <a:r>
                  <a:rPr lang="en-US" dirty="0"/>
                  <a:t>Very small</a:t>
                </a:r>
              </a:p>
              <a:p>
                <a:endParaRPr lang="en-US" dirty="0"/>
              </a:p>
              <a:p>
                <a:r>
                  <a:rPr lang="en-US" dirty="0"/>
                  <a:t>Photon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h𝑐</m:t>
                          </m:r>
                        </m:num>
                        <m:den>
                          <m:r>
                            <a:rPr lang="en-US" b="0" i="1" smtClean="0">
                              <a:latin typeface="Cambria Math" panose="02040503050406030204" pitchFamily="18" charset="0"/>
                            </a:rPr>
                            <m:t>𝜆</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6.626×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 </m:t>
                              </m:r>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𝑠</m:t>
                              </m:r>
                            </m:e>
                          </m:d>
                          <m:d>
                            <m:dPr>
                              <m:ctrlPr>
                                <a:rPr lang="en-US" b="0" i="1" smtClean="0">
                                  <a:latin typeface="Cambria Math" panose="02040503050406030204" pitchFamily="18" charset="0"/>
                                </a:rPr>
                              </m:ctrlPr>
                            </m:dPr>
                            <m:e>
                              <m:r>
                                <a:rPr lang="en-US" b="0" i="1" smtClean="0">
                                  <a:latin typeface="Cambria Math" panose="02040503050406030204" pitchFamily="18" charset="0"/>
                                </a:rPr>
                                <m:t>3.00×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num>
                        <m:den>
                          <m:r>
                            <a:rPr lang="en-US" b="0" i="1" smtClean="0">
                              <a:latin typeface="Cambria Math" panose="02040503050406030204" pitchFamily="18" charset="0"/>
                            </a:rPr>
                            <m:t>680×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rPr>
                            <m:t>𝑚</m:t>
                          </m:r>
                        </m:den>
                      </m:f>
                      <m:r>
                        <a:rPr lang="en-US" b="0" i="1" smtClean="0">
                          <a:latin typeface="Cambria Math" panose="02040503050406030204" pitchFamily="18" charset="0"/>
                        </a:rPr>
                        <m:t>=2.92×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2.92×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𝑒𝑉</m:t>
                              </m:r>
                            </m:num>
                            <m:den>
                              <m:r>
                                <a:rPr lang="en-US" b="0" i="1" smtClean="0">
                                  <a:latin typeface="Cambria Math" panose="02040503050406030204" pitchFamily="18" charset="0"/>
                                </a:rPr>
                                <m:t>1.60×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r>
                                <a:rPr lang="en-US" b="0" i="1" smtClean="0">
                                  <a:latin typeface="Cambria Math" panose="02040503050406030204" pitchFamily="18" charset="0"/>
                                </a:rPr>
                                <m:t> </m:t>
                              </m:r>
                              <m:r>
                                <a:rPr lang="en-US" b="0" i="1" smtClean="0">
                                  <a:latin typeface="Cambria Math" panose="02040503050406030204" pitchFamily="18" charset="0"/>
                                </a:rPr>
                                <m:t>𝐽</m:t>
                              </m:r>
                            </m:den>
                          </m:f>
                        </m:e>
                      </m:d>
                      <m:r>
                        <a:rPr lang="en-US" b="0" i="1" smtClean="0">
                          <a:latin typeface="Cambria Math" panose="02040503050406030204" pitchFamily="18" charset="0"/>
                        </a:rPr>
                        <m:t>=1.83 </m:t>
                      </m:r>
                      <m:r>
                        <a:rPr lang="en-US" b="0" i="1" smtClean="0">
                          <a:latin typeface="Cambria Math" panose="02040503050406030204" pitchFamily="18" charset="0"/>
                        </a:rPr>
                        <m:t>𝑒𝑉</m:t>
                      </m:r>
                    </m:oMath>
                  </m:oMathPara>
                </a14:m>
                <a:endParaRPr lang="en-US" b="0" dirty="0"/>
              </a:p>
              <a:p>
                <a:r>
                  <a:rPr lang="en-US" dirty="0"/>
                  <a:t>About a million times more energy than the electron</a:t>
                </a:r>
              </a:p>
            </p:txBody>
          </p:sp>
        </mc:Choice>
        <mc:Fallback xmlns="">
          <p:sp>
            <p:nvSpPr>
              <p:cNvPr id="3" name="Notes Placeholder 2"/>
              <p:cNvSpPr>
                <a:spLocks noGrp="1"/>
              </p:cNvSpPr>
              <p:nvPr>
                <p:ph type="body" idx="1"/>
              </p:nvPr>
            </p:nvSpPr>
            <p:spPr/>
            <p:txBody>
              <a:bodyPr/>
              <a:lstStyle/>
              <a:p>
                <a:r>
                  <a:rPr lang="en-US" dirty="0"/>
                  <a:t>Electron</a:t>
                </a:r>
              </a:p>
              <a:p>
                <a:r>
                  <a:rPr lang="en-US" b="0" i="0">
                    <a:latin typeface="Cambria Math" panose="02040503050406030204" pitchFamily="18" charset="0"/>
                  </a:rPr>
                  <a:t>𝐾𝐸=1/2 𝑚𝑣^2</a:t>
                </a:r>
                <a:endParaRPr lang="en-US" b="0" dirty="0"/>
              </a:p>
              <a:p>
                <a:r>
                  <a:rPr lang="en-US" b="0" i="0">
                    <a:latin typeface="Cambria Math" panose="02040503050406030204" pitchFamily="18" charset="0"/>
                  </a:rPr>
                  <a:t>𝐾𝐸=1/2 (9.11×10^(−31)  𝑘𝑔) (1070 𝑚/𝑠)^2=5.21×10^(−25)  𝐽</a:t>
                </a:r>
                <a:endParaRPr lang="en-US" b="0" dirty="0"/>
              </a:p>
              <a:p>
                <a:r>
                  <a:rPr lang="en-US" b="0" i="0">
                    <a:latin typeface="Cambria Math" panose="02040503050406030204" pitchFamily="18" charset="0"/>
                  </a:rPr>
                  <a:t>5.21×10^(−25)  𝐽((1 𝑒𝑉)/(1.60×10^(−19)  𝐽))=3.26×10^(−6)  𝑒𝑉</a:t>
                </a:r>
                <a:endParaRPr lang="en-US" b="0" dirty="0"/>
              </a:p>
              <a:p>
                <a:r>
                  <a:rPr lang="en-US" dirty="0"/>
                  <a:t>Very small</a:t>
                </a:r>
              </a:p>
              <a:p>
                <a:endParaRPr lang="en-US" dirty="0"/>
              </a:p>
              <a:p>
                <a:r>
                  <a:rPr lang="en-US" dirty="0"/>
                  <a:t>Photon</a:t>
                </a:r>
              </a:p>
              <a:p>
                <a:r>
                  <a:rPr lang="en-US" b="0" i="0">
                    <a:latin typeface="Cambria Math" panose="02040503050406030204" pitchFamily="18" charset="0"/>
                  </a:rPr>
                  <a:t>𝐸=ℎ𝑓=ℎ𝑐/𝜆</a:t>
                </a:r>
                <a:endParaRPr lang="en-US" b="0" dirty="0"/>
              </a:p>
              <a:p>
                <a:r>
                  <a:rPr lang="en-US" b="0" i="0">
                    <a:latin typeface="Cambria Math" panose="02040503050406030204" pitchFamily="18" charset="0"/>
                  </a:rPr>
                  <a:t>𝐸=(6.626×10^(−34)  𝐽·𝑠)(3.00×10^8  𝑚/𝑠)/(680×10^(−9)  𝑚)=2.92×10^(−19)  𝐽</a:t>
                </a:r>
                <a:endParaRPr lang="en-US" b="0" dirty="0"/>
              </a:p>
              <a:p>
                <a:r>
                  <a:rPr lang="en-US" b="0" i="0">
                    <a:latin typeface="Cambria Math" panose="02040503050406030204" pitchFamily="18" charset="0"/>
                  </a:rPr>
                  <a:t>2.92×10^(−19)  𝐽((1 𝑒𝑉)/(1.60×10^(−19)  𝐽))=1.83 𝑒𝑉</a:t>
                </a:r>
                <a:endParaRPr lang="en-US" b="0" dirty="0"/>
              </a:p>
              <a:p>
                <a:r>
                  <a:rPr lang="en-US" dirty="0"/>
                  <a:t>About a million times more energy than the electron</a:t>
                </a:r>
              </a:p>
            </p:txBody>
          </p:sp>
        </mc:Fallback>
      </mc:AlternateContent>
      <p:sp>
        <p:nvSpPr>
          <p:cNvPr id="4" name="Slide Number Placeholder 3"/>
          <p:cNvSpPr>
            <a:spLocks noGrp="1"/>
          </p:cNvSpPr>
          <p:nvPr>
            <p:ph type="sldNum" sz="quarter" idx="5"/>
          </p:nvPr>
        </p:nvSpPr>
        <p:spPr/>
        <p:txBody>
          <a:bodyPr/>
          <a:lstStyle/>
          <a:p>
            <a:fld id="{3C42FD6C-159F-456F-BCCE-F048B4FF0EF9}" type="slidenum">
              <a:rPr lang="en-US" smtClean="0"/>
              <a:t>55</a:t>
            </a:fld>
            <a:endParaRPr lang="en-US"/>
          </a:p>
        </p:txBody>
      </p:sp>
    </p:spTree>
    <p:extLst>
      <p:ext uri="{BB962C8B-B14F-4D97-AF65-F5344CB8AC3E}">
        <p14:creationId xmlns:p14="http://schemas.microsoft.com/office/powerpoint/2010/main" val="3769140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57</a:t>
            </a:fld>
            <a:endParaRPr lang="en-US"/>
          </a:p>
        </p:txBody>
      </p:sp>
    </p:spTree>
    <p:extLst>
      <p:ext uri="{BB962C8B-B14F-4D97-AF65-F5344CB8AC3E}">
        <p14:creationId xmlns:p14="http://schemas.microsoft.com/office/powerpoint/2010/main" val="6420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5</a:t>
            </a:fld>
            <a:endParaRPr lang="en-US"/>
          </a:p>
        </p:txBody>
      </p:sp>
    </p:spTree>
    <p:extLst>
      <p:ext uri="{BB962C8B-B14F-4D97-AF65-F5344CB8AC3E}">
        <p14:creationId xmlns:p14="http://schemas.microsoft.com/office/powerpoint/2010/main" val="36707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Have laser and double</a:t>
            </a:r>
            <a:r>
              <a:rPr lang="en-US" baseline="0" dirty="0"/>
              <a:t> slit for demo (optics bench?)</a:t>
            </a:r>
            <a:endParaRPr lang="en-US" dirty="0"/>
          </a:p>
        </p:txBody>
      </p:sp>
      <p:sp>
        <p:nvSpPr>
          <p:cNvPr id="4" name="Slide Number Placeholder 3"/>
          <p:cNvSpPr>
            <a:spLocks noGrp="1"/>
          </p:cNvSpPr>
          <p:nvPr>
            <p:ph type="sldNum" sz="quarter" idx="10"/>
          </p:nvPr>
        </p:nvSpPr>
        <p:spPr/>
        <p:txBody>
          <a:bodyPr/>
          <a:lstStyle/>
          <a:p>
            <a:fld id="{8D44F9F6-11C8-44DB-B6E2-CF3B026FFB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53F51A-BA57-4949-93C7-1A278C3AC25C}" type="slidenum">
              <a:rPr lang="en-US" smtClean="0"/>
              <a:pPr/>
              <a:t>7</a:t>
            </a:fld>
            <a:endParaRPr lang="en-US"/>
          </a:p>
        </p:txBody>
      </p:sp>
    </p:spTree>
    <p:extLst>
      <p:ext uri="{BB962C8B-B14F-4D97-AF65-F5344CB8AC3E}">
        <p14:creationId xmlns:p14="http://schemas.microsoft.com/office/powerpoint/2010/main" val="115859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8</a:t>
            </a:fld>
            <a:endParaRPr lang="en-US"/>
          </a:p>
        </p:txBody>
      </p:sp>
    </p:spTree>
    <p:extLst>
      <p:ext uri="{BB962C8B-B14F-4D97-AF65-F5344CB8AC3E}">
        <p14:creationId xmlns:p14="http://schemas.microsoft.com/office/powerpoint/2010/main" val="80563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4F9F6-11C8-44DB-B6E2-CF3B026FFB80}" type="slidenum">
              <a:rPr lang="en-US" smtClean="0"/>
              <a:pPr/>
              <a:t>9</a:t>
            </a:fld>
            <a:endParaRPr lang="en-US"/>
          </a:p>
        </p:txBody>
      </p:sp>
    </p:spTree>
    <p:extLst>
      <p:ext uri="{BB962C8B-B14F-4D97-AF65-F5344CB8AC3E}">
        <p14:creationId xmlns:p14="http://schemas.microsoft.com/office/powerpoint/2010/main" val="37830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6634-F3AB-419A-6F50-59A0D8394B33}"/>
              </a:ext>
            </a:extLst>
          </p:cNvPr>
          <p:cNvSpPr>
            <a:spLocks noGrp="1"/>
          </p:cNvSpPr>
          <p:nvPr>
            <p:ph type="ctrTitle"/>
          </p:nvPr>
        </p:nvSpPr>
        <p:spPr>
          <a:xfrm>
            <a:off x="1524000" y="1122363"/>
            <a:ext cx="9144000" cy="2387600"/>
          </a:xfrm>
        </p:spPr>
        <p:txBody>
          <a:bodyPr anchor="b"/>
          <a:lstStyle>
            <a:lvl1pPr algn="ctr">
              <a:defRPr sz="6000">
                <a:ln>
                  <a:solidFill>
                    <a:schemeClr val="tx1"/>
                  </a:solidFill>
                </a:ln>
              </a:defRPr>
            </a:lvl1pPr>
          </a:lstStyle>
          <a:p>
            <a:r>
              <a:rPr lang="en-US" dirty="0"/>
              <a:t>Click to edit Master title style</a:t>
            </a:r>
          </a:p>
        </p:txBody>
      </p:sp>
      <p:sp>
        <p:nvSpPr>
          <p:cNvPr id="3" name="Subtitle 2">
            <a:extLst>
              <a:ext uri="{FF2B5EF4-FFF2-40B4-BE49-F238E27FC236}">
                <a16:creationId xmlns:a16="http://schemas.microsoft.com/office/drawing/2014/main" id="{C201CC2D-B568-EC68-1A77-C05CE4F1158F}"/>
              </a:ext>
            </a:extLst>
          </p:cNvPr>
          <p:cNvSpPr>
            <a:spLocks noGrp="1"/>
          </p:cNvSpPr>
          <p:nvPr>
            <p:ph type="subTitle" idx="1"/>
          </p:nvPr>
        </p:nvSpPr>
        <p:spPr>
          <a:xfrm>
            <a:off x="1524000" y="3602038"/>
            <a:ext cx="9144000" cy="1655762"/>
          </a:xfrm>
        </p:spPr>
        <p:txBody>
          <a:bodyPr/>
          <a:lstStyle>
            <a:lvl1pPr marL="0" indent="0" algn="ctr">
              <a:buNone/>
              <a:defRPr sz="2400">
                <a:ln>
                  <a:solidFill>
                    <a:schemeClr val="tx1"/>
                  </a:solidFill>
                </a:ln>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33BF77A-3819-8F26-F64F-7D067D4D9F91}"/>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5" name="Footer Placeholder 4">
            <a:extLst>
              <a:ext uri="{FF2B5EF4-FFF2-40B4-BE49-F238E27FC236}">
                <a16:creationId xmlns:a16="http://schemas.microsoft.com/office/drawing/2014/main" id="{C0067B3C-06FF-9573-A103-394E22B4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5EC85-A858-68B0-6D60-2409FA812399}"/>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58963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3659-1337-523B-2D24-EB90713E61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A02EA-96F8-78DB-AD67-8A0526431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E9EF0-EA6A-6DAF-2E54-A5D0064C0E50}"/>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5" name="Footer Placeholder 4">
            <a:extLst>
              <a:ext uri="{FF2B5EF4-FFF2-40B4-BE49-F238E27FC236}">
                <a16:creationId xmlns:a16="http://schemas.microsoft.com/office/drawing/2014/main" id="{B3944CC8-19D2-C8A3-F6DB-1D69F2EB6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C21CC-05BE-131C-5E11-688B5C2DE760}"/>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81177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88E09-5D18-E955-8C89-91235D259B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03D28-9A61-CC9F-A6BE-AB59B1983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6B262-0155-2A5E-3FD2-3E5F37B1D683}"/>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5" name="Footer Placeholder 4">
            <a:extLst>
              <a:ext uri="{FF2B5EF4-FFF2-40B4-BE49-F238E27FC236}">
                <a16:creationId xmlns:a16="http://schemas.microsoft.com/office/drawing/2014/main" id="{3AAD321F-B8A9-12FC-8251-046BF656B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FBD12-BD4E-4B7A-B13E-5057F974C9EC}"/>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084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colorful sound wave with lights&#10;&#10;Description automatically generated">
            <a:extLst>
              <a:ext uri="{FF2B5EF4-FFF2-40B4-BE49-F238E27FC236}">
                <a16:creationId xmlns:a16="http://schemas.microsoft.com/office/drawing/2014/main" id="{E67FBB72-7879-8C63-49AC-FAB0864F3A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018" b="50673"/>
          <a:stretch/>
        </p:blipFill>
        <p:spPr>
          <a:xfrm>
            <a:off x="-1" y="0"/>
            <a:ext cx="12192000" cy="1325564"/>
          </a:xfrm>
          <a:prstGeom prst="rect">
            <a:avLst/>
          </a:prstGeom>
        </p:spPr>
      </p:pic>
      <p:sp>
        <p:nvSpPr>
          <p:cNvPr id="2" name="Title 1">
            <a:extLst>
              <a:ext uri="{FF2B5EF4-FFF2-40B4-BE49-F238E27FC236}">
                <a16:creationId xmlns:a16="http://schemas.microsoft.com/office/drawing/2014/main" id="{ECAB0198-FCED-34EB-92BF-8FB5CA9356AE}"/>
              </a:ext>
            </a:extLst>
          </p:cNvPr>
          <p:cNvSpPr>
            <a:spLocks noGrp="1"/>
          </p:cNvSpPr>
          <p:nvPr>
            <p:ph type="title"/>
          </p:nvPr>
        </p:nvSpPr>
        <p:spPr>
          <a:xfrm>
            <a:off x="1" y="0"/>
            <a:ext cx="12191999"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3DBEBE7-2F5A-3A38-CDC9-5E7E0CFDE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4C421-30D2-6E55-C845-D4543A796F13}"/>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5" name="Footer Placeholder 4">
            <a:extLst>
              <a:ext uri="{FF2B5EF4-FFF2-40B4-BE49-F238E27FC236}">
                <a16:creationId xmlns:a16="http://schemas.microsoft.com/office/drawing/2014/main" id="{E8951273-1CDF-12CB-401B-E9D41DBA5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DDA91-0280-BF03-0305-93F82259D8C7}"/>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43158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3E3E-976C-5727-163A-8023C9E43875}"/>
              </a:ext>
            </a:extLst>
          </p:cNvPr>
          <p:cNvSpPr>
            <a:spLocks noGrp="1"/>
          </p:cNvSpPr>
          <p:nvPr>
            <p:ph type="title"/>
          </p:nvPr>
        </p:nvSpPr>
        <p:spPr>
          <a:xfrm>
            <a:off x="838200" y="0"/>
            <a:ext cx="10515600" cy="2852737"/>
          </a:xfrm>
        </p:spPr>
        <p:txBody>
          <a:bodyPr anchor="b"/>
          <a:lstStyle>
            <a:lvl1pPr>
              <a:defRPr sz="6000">
                <a:ln>
                  <a:solidFill>
                    <a:schemeClr val="tx1"/>
                  </a:solidFill>
                </a:ln>
              </a:defRPr>
            </a:lvl1pPr>
          </a:lstStyle>
          <a:p>
            <a:r>
              <a:rPr lang="en-US" dirty="0"/>
              <a:t>Click to edit Master title style</a:t>
            </a:r>
          </a:p>
        </p:txBody>
      </p:sp>
      <p:sp>
        <p:nvSpPr>
          <p:cNvPr id="3" name="Text Placeholder 2">
            <a:extLst>
              <a:ext uri="{FF2B5EF4-FFF2-40B4-BE49-F238E27FC236}">
                <a16:creationId xmlns:a16="http://schemas.microsoft.com/office/drawing/2014/main" id="{2AA09898-436D-2C61-7349-364B573060E6}"/>
              </a:ext>
            </a:extLst>
          </p:cNvPr>
          <p:cNvSpPr>
            <a:spLocks noGrp="1"/>
          </p:cNvSpPr>
          <p:nvPr>
            <p:ph type="body" idx="1"/>
          </p:nvPr>
        </p:nvSpPr>
        <p:spPr>
          <a:xfrm>
            <a:off x="3136738" y="4992687"/>
            <a:ext cx="9055261" cy="1500187"/>
          </a:xfrm>
        </p:spPr>
        <p:txBody>
          <a:bodyPr/>
          <a:lstStyle>
            <a:lvl1pPr marL="0" indent="0" algn="r">
              <a:buNone/>
              <a:defRPr sz="2400">
                <a:ln>
                  <a:noFill/>
                </a:ln>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CDAB608-8E94-8C64-EA50-598D7E2A4726}"/>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5" name="Footer Placeholder 4">
            <a:extLst>
              <a:ext uri="{FF2B5EF4-FFF2-40B4-BE49-F238E27FC236}">
                <a16:creationId xmlns:a16="http://schemas.microsoft.com/office/drawing/2014/main" id="{999DFA67-7BB6-779F-DB59-A7820F198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BB945-5D4B-C713-E595-DBC7EFE6ABA5}"/>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244251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E183-6EB6-1053-DD03-8C46A108D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F004E-89E0-0273-7858-3764A9F92A9E}"/>
              </a:ext>
            </a:extLst>
          </p:cNvPr>
          <p:cNvSpPr>
            <a:spLocks noGrp="1"/>
          </p:cNvSpPr>
          <p:nvPr>
            <p:ph sz="half" idx="1"/>
          </p:nvPr>
        </p:nvSpPr>
        <p:spPr>
          <a:xfrm>
            <a:off x="0" y="1325562"/>
            <a:ext cx="6019800" cy="51673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D0D96E7-8BE7-B715-06C8-AD98D94FC83A}"/>
              </a:ext>
            </a:extLst>
          </p:cNvPr>
          <p:cNvSpPr>
            <a:spLocks noGrp="1"/>
          </p:cNvSpPr>
          <p:nvPr>
            <p:ph sz="half" idx="2"/>
          </p:nvPr>
        </p:nvSpPr>
        <p:spPr>
          <a:xfrm>
            <a:off x="6172200" y="1325562"/>
            <a:ext cx="6019800" cy="5167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970CA-56DD-F10E-1578-9984B3D5F825}"/>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6" name="Footer Placeholder 5">
            <a:extLst>
              <a:ext uri="{FF2B5EF4-FFF2-40B4-BE49-F238E27FC236}">
                <a16:creationId xmlns:a16="http://schemas.microsoft.com/office/drawing/2014/main" id="{4D5735D4-2559-DE27-A577-23B6381F9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204D7-8E70-B553-562E-4821C79A9FE4}"/>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61437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74DB-2479-0D4F-DBFE-DA2E96F12E54}"/>
              </a:ext>
            </a:extLst>
          </p:cNvPr>
          <p:cNvSpPr>
            <a:spLocks noGrp="1"/>
          </p:cNvSpPr>
          <p:nvPr>
            <p:ph type="title"/>
          </p:nvPr>
        </p:nvSpPr>
        <p:spPr>
          <a:xfrm>
            <a:off x="0" y="5555"/>
            <a:ext cx="12192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3F3434-2031-317E-FFD1-86C14A21FDA7}"/>
              </a:ext>
            </a:extLst>
          </p:cNvPr>
          <p:cNvSpPr>
            <a:spLocks noGrp="1"/>
          </p:cNvSpPr>
          <p:nvPr>
            <p:ph type="body" idx="1"/>
          </p:nvPr>
        </p:nvSpPr>
        <p:spPr>
          <a:xfrm>
            <a:off x="0" y="1331118"/>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9BD33-7256-67B1-03EA-B67AC22C17EA}"/>
              </a:ext>
            </a:extLst>
          </p:cNvPr>
          <p:cNvSpPr>
            <a:spLocks noGrp="1"/>
          </p:cNvSpPr>
          <p:nvPr>
            <p:ph sz="half" idx="2"/>
          </p:nvPr>
        </p:nvSpPr>
        <p:spPr>
          <a:xfrm>
            <a:off x="0" y="2155030"/>
            <a:ext cx="5997575" cy="43378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C48903-B8EC-2DD1-EC39-05446D2CB2C4}"/>
              </a:ext>
            </a:extLst>
          </p:cNvPr>
          <p:cNvSpPr>
            <a:spLocks noGrp="1"/>
          </p:cNvSpPr>
          <p:nvPr>
            <p:ph type="body" sz="quarter" idx="3"/>
          </p:nvPr>
        </p:nvSpPr>
        <p:spPr>
          <a:xfrm>
            <a:off x="6172199" y="1331118"/>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C5B488E-2A01-6863-66E1-811BF250D87A}"/>
              </a:ext>
            </a:extLst>
          </p:cNvPr>
          <p:cNvSpPr>
            <a:spLocks noGrp="1"/>
          </p:cNvSpPr>
          <p:nvPr>
            <p:ph sz="quarter" idx="4"/>
          </p:nvPr>
        </p:nvSpPr>
        <p:spPr>
          <a:xfrm>
            <a:off x="6172199" y="2155030"/>
            <a:ext cx="5997575" cy="43378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77B49E9-2ED5-5572-636F-6CAF5C1C9A65}"/>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8" name="Footer Placeholder 7">
            <a:extLst>
              <a:ext uri="{FF2B5EF4-FFF2-40B4-BE49-F238E27FC236}">
                <a16:creationId xmlns:a16="http://schemas.microsoft.com/office/drawing/2014/main" id="{369A9D47-0DBD-91E5-15C4-B45A3E04C0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DD4D9-A323-7981-C8B0-302807FC6860}"/>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320316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B99A-8471-2E07-4202-383801B78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A641C-F8E7-AAB8-7444-A1A6E742D488}"/>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4" name="Footer Placeholder 3">
            <a:extLst>
              <a:ext uri="{FF2B5EF4-FFF2-40B4-BE49-F238E27FC236}">
                <a16:creationId xmlns:a16="http://schemas.microsoft.com/office/drawing/2014/main" id="{BD8E3088-CF9A-95BB-7888-C4B5A33BE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F36B9B-2842-72F1-7E5D-8049909C1647}"/>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113938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BDEA4D-0539-6DD0-1ADA-99D752B6F269}"/>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3" name="Footer Placeholder 2">
            <a:extLst>
              <a:ext uri="{FF2B5EF4-FFF2-40B4-BE49-F238E27FC236}">
                <a16:creationId xmlns:a16="http://schemas.microsoft.com/office/drawing/2014/main" id="{ABB8813D-7B00-5F89-F608-C3007A9F3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B399B9-4F0A-D721-D39D-D1460087816E}"/>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21195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D510-90F1-A2A2-2B97-8E3556B8D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67CCAB-CC90-4746-40BA-0D9A10F3E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86D693-3814-8E7F-4BF4-38F3AD8E2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A856B-FA40-3215-0211-037C1FF70947}"/>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6" name="Footer Placeholder 5">
            <a:extLst>
              <a:ext uri="{FF2B5EF4-FFF2-40B4-BE49-F238E27FC236}">
                <a16:creationId xmlns:a16="http://schemas.microsoft.com/office/drawing/2014/main" id="{588CF17A-E540-AAC1-7890-47C139A1A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56B64-EC6C-B5B1-AC38-806F21D79110}"/>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254802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9608-C764-763E-BF07-93801665E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DEB1C-6C25-445B-7FB5-99371F3035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E2E633-7BC6-298F-76A3-EAFBB62F4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93D4E-8F21-E4E6-7B23-397FB86AD11E}"/>
              </a:ext>
            </a:extLst>
          </p:cNvPr>
          <p:cNvSpPr>
            <a:spLocks noGrp="1"/>
          </p:cNvSpPr>
          <p:nvPr>
            <p:ph type="dt" sz="half" idx="10"/>
          </p:nvPr>
        </p:nvSpPr>
        <p:spPr/>
        <p:txBody>
          <a:bodyPr/>
          <a:lstStyle/>
          <a:p>
            <a:fld id="{DDDB1184-82F5-4CE8-A7FC-B65C43B1353A}" type="datetimeFigureOut">
              <a:rPr lang="en-US" smtClean="0"/>
              <a:t>4/11/2025</a:t>
            </a:fld>
            <a:endParaRPr lang="en-US"/>
          </a:p>
        </p:txBody>
      </p:sp>
      <p:sp>
        <p:nvSpPr>
          <p:cNvPr id="6" name="Footer Placeholder 5">
            <a:extLst>
              <a:ext uri="{FF2B5EF4-FFF2-40B4-BE49-F238E27FC236}">
                <a16:creationId xmlns:a16="http://schemas.microsoft.com/office/drawing/2014/main" id="{A9B3E6ED-BE58-E62D-103B-3EA7C7EB6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874E6-E1E4-D262-AF05-6EE2DA22CCEF}"/>
              </a:ext>
            </a:extLst>
          </p:cNvPr>
          <p:cNvSpPr>
            <a:spLocks noGrp="1"/>
          </p:cNvSpPr>
          <p:nvPr>
            <p:ph type="sldNum" sz="quarter" idx="12"/>
          </p:nvPr>
        </p:nvSpPr>
        <p:spPr/>
        <p:txBody>
          <a:bodyPr/>
          <a:lstStyle/>
          <a:p>
            <a:fld id="{838B8259-CEE7-474B-8103-CAF83680D7DB}" type="slidenum">
              <a:rPr lang="en-US" smtClean="0"/>
              <a:t>‹#›</a:t>
            </a:fld>
            <a:endParaRPr lang="en-US"/>
          </a:p>
        </p:txBody>
      </p:sp>
    </p:spTree>
    <p:extLst>
      <p:ext uri="{BB962C8B-B14F-4D97-AF65-F5344CB8AC3E}">
        <p14:creationId xmlns:p14="http://schemas.microsoft.com/office/powerpoint/2010/main" val="374716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D3889A-B635-4569-510E-AE7FF84903CB}"/>
              </a:ext>
            </a:extLst>
          </p:cNvPr>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8EB1D6-C30D-79AD-A814-DE5AD1D174BD}"/>
              </a:ext>
            </a:extLst>
          </p:cNvPr>
          <p:cNvSpPr>
            <a:spLocks noGrp="1"/>
          </p:cNvSpPr>
          <p:nvPr>
            <p:ph type="body" idx="1"/>
          </p:nvPr>
        </p:nvSpPr>
        <p:spPr>
          <a:xfrm>
            <a:off x="-1" y="1325562"/>
            <a:ext cx="12191999" cy="51673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B09799-3C41-8BDE-8E3E-0E216D9553A9}"/>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DB1184-82F5-4CE8-A7FC-B65C43B1353A}" type="datetimeFigureOut">
              <a:rPr lang="en-US" smtClean="0"/>
              <a:t>4/11/2025</a:t>
            </a:fld>
            <a:endParaRPr lang="en-US"/>
          </a:p>
        </p:txBody>
      </p:sp>
      <p:sp>
        <p:nvSpPr>
          <p:cNvPr id="5" name="Footer Placeholder 4">
            <a:extLst>
              <a:ext uri="{FF2B5EF4-FFF2-40B4-BE49-F238E27FC236}">
                <a16:creationId xmlns:a16="http://schemas.microsoft.com/office/drawing/2014/main" id="{402CE23A-AC22-4018-41C8-405C2CD82741}"/>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66C9954-D7EB-8FA9-49FC-F48CE45A172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8B8259-CEE7-474B-8103-CAF83680D7DB}" type="slidenum">
              <a:rPr lang="en-US" smtClean="0"/>
              <a:t>‹#›</a:t>
            </a:fld>
            <a:endParaRPr lang="en-US"/>
          </a:p>
        </p:txBody>
      </p:sp>
    </p:spTree>
    <p:extLst>
      <p:ext uri="{BB962C8B-B14F-4D97-AF65-F5344CB8AC3E}">
        <p14:creationId xmlns:p14="http://schemas.microsoft.com/office/powerpoint/2010/main" val="413067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ln>
            <a:solidFill>
              <a:schemeClr val="bg1"/>
            </a:solidFill>
          </a:ln>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7"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BC42-27D3-6ACF-A0B4-9D335561FDA6}"/>
              </a:ext>
            </a:extLst>
          </p:cNvPr>
          <p:cNvSpPr>
            <a:spLocks noGrp="1"/>
          </p:cNvSpPr>
          <p:nvPr>
            <p:ph type="ctrTitle"/>
          </p:nvPr>
        </p:nvSpPr>
        <p:spPr/>
        <p:txBody>
          <a:bodyPr/>
          <a:lstStyle/>
          <a:p>
            <a:r>
              <a:rPr lang="en-US" dirty="0"/>
              <a:t>Dual Nature of Light</a:t>
            </a:r>
          </a:p>
        </p:txBody>
      </p:sp>
      <p:sp>
        <p:nvSpPr>
          <p:cNvPr id="3" name="Subtitle 2">
            <a:extLst>
              <a:ext uri="{FF2B5EF4-FFF2-40B4-BE49-F238E27FC236}">
                <a16:creationId xmlns:a16="http://schemas.microsoft.com/office/drawing/2014/main" id="{0D8A16DA-0B97-F57D-D705-DC38FFE318B4}"/>
              </a:ext>
            </a:extLst>
          </p:cNvPr>
          <p:cNvSpPr>
            <a:spLocks noGrp="1"/>
          </p:cNvSpPr>
          <p:nvPr>
            <p:ph type="subTitle" idx="1"/>
          </p:nvPr>
        </p:nvSpPr>
        <p:spPr/>
        <p:txBody>
          <a:bodyPr/>
          <a:lstStyle/>
          <a:p>
            <a:r>
              <a:rPr lang="en-US" dirty="0"/>
              <a:t>High School Physics</a:t>
            </a:r>
          </a:p>
          <a:p>
            <a:r>
              <a:rPr lang="en-US" dirty="0"/>
              <a:t>Unit 12</a:t>
            </a:r>
          </a:p>
        </p:txBody>
      </p:sp>
    </p:spTree>
    <p:extLst>
      <p:ext uri="{BB962C8B-B14F-4D97-AF65-F5344CB8AC3E}">
        <p14:creationId xmlns:p14="http://schemas.microsoft.com/office/powerpoint/2010/main" val="306741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l-GR" dirty="0"/>
                  <a:t>Δℓ</a:t>
                </a:r>
                <a:r>
                  <a:rPr lang="en-US" dirty="0"/>
                  <a:t> = </a:t>
                </a:r>
                <a:r>
                  <a:rPr lang="en-US" i="1" dirty="0"/>
                  <a:t>d</a:t>
                </a:r>
                <a:r>
                  <a:rPr lang="en-US" dirty="0"/>
                  <a:t> sin </a:t>
                </a:r>
                <a:r>
                  <a:rPr lang="el-GR" i="1" dirty="0"/>
                  <a:t>θ</a:t>
                </a:r>
                <a:endParaRPr lang="en-US" i="1" dirty="0"/>
              </a:p>
              <a:p>
                <a:endParaRPr lang="en-US" dirty="0"/>
              </a:p>
              <a:p>
                <a:r>
                  <a:rPr lang="en-US" dirty="0"/>
                  <a:t>Bright fringe </a:t>
                </a:r>
                <a:r>
                  <a:rPr lang="el-GR" dirty="0"/>
                  <a:t>Δℓ</a:t>
                </a:r>
                <a:r>
                  <a:rPr lang="en-US" dirty="0"/>
                  <a:t> = </a:t>
                </a:r>
                <a:r>
                  <a:rPr lang="en-US" i="1" dirty="0"/>
                  <a:t>m</a:t>
                </a:r>
                <a:r>
                  <a:rPr lang="el-GR" dirty="0"/>
                  <a:t>λ</a:t>
                </a:r>
                <a:endParaRPr lang="en-US" dirty="0"/>
              </a:p>
              <a:p>
                <a:pPr lvl="1"/>
                <a:r>
                  <a:rPr lang="en-US" i="1" dirty="0"/>
                  <a:t>d</a:t>
                </a:r>
                <a:r>
                  <a:rPr lang="en-US" dirty="0"/>
                  <a:t> sin </a:t>
                </a:r>
                <a:r>
                  <a:rPr lang="el-GR" i="1" dirty="0"/>
                  <a:t>θ</a:t>
                </a:r>
                <a:r>
                  <a:rPr lang="en-US" dirty="0"/>
                  <a:t> = </a:t>
                </a:r>
                <a:r>
                  <a:rPr lang="en-US" i="1" dirty="0"/>
                  <a:t>m</a:t>
                </a:r>
                <a:r>
                  <a:rPr lang="el-GR" dirty="0"/>
                  <a:t>λ</a:t>
                </a:r>
                <a:endParaRPr lang="en-US" dirty="0"/>
              </a:p>
              <a:p>
                <a:pPr marL="524243" lvl="1" indent="0">
                  <a:buNone/>
                </a:pPr>
                <a14:m>
                  <m:oMathPara xmlns:m="http://schemas.openxmlformats.org/officeDocument/2006/math">
                    <m:oMathParaPr>
                      <m:jc m:val="centerGroup"/>
                    </m:oMathParaPr>
                    <m:oMath xmlns:m="http://schemas.openxmlformats.org/officeDocument/2006/math">
                      <m:func>
                        <m:funcPr>
                          <m:ctrlPr>
                            <a:rPr lang="en-US" i="1" smtClean="0">
                              <a:solidFill>
                                <a:schemeClr val="accent6"/>
                              </a:solidFill>
                              <a:latin typeface="Cambria Math" panose="02040503050406030204" pitchFamily="18" charset="0"/>
                            </a:rPr>
                          </m:ctrlPr>
                        </m:funcPr>
                        <m:fName>
                          <m:r>
                            <m:rPr>
                              <m:sty m:val="p"/>
                            </m:rPr>
                            <a:rPr lang="en-US">
                              <a:solidFill>
                                <a:schemeClr val="accent6"/>
                              </a:solidFill>
                              <a:latin typeface="Cambria Math"/>
                            </a:rPr>
                            <m:t>sin</m:t>
                          </m:r>
                        </m:fName>
                        <m:e>
                          <m:r>
                            <a:rPr lang="en-US" i="1">
                              <a:solidFill>
                                <a:schemeClr val="accent6"/>
                              </a:solidFill>
                              <a:latin typeface="Cambria Math"/>
                            </a:rPr>
                            <m:t>𝜃</m:t>
                          </m:r>
                        </m:e>
                      </m:func>
                      <m:r>
                        <a:rPr lang="en-US" i="1">
                          <a:solidFill>
                            <a:schemeClr val="accent6"/>
                          </a:solidFill>
                          <a:latin typeface="Cambria Math"/>
                        </a:rPr>
                        <m:t>=</m:t>
                      </m:r>
                      <m:r>
                        <a:rPr lang="en-US" i="1">
                          <a:solidFill>
                            <a:schemeClr val="accent6"/>
                          </a:solidFill>
                          <a:latin typeface="Cambria Math"/>
                        </a:rPr>
                        <m:t>𝑚</m:t>
                      </m:r>
                      <m:f>
                        <m:fPr>
                          <m:ctrlPr>
                            <a:rPr lang="en-US" i="1">
                              <a:solidFill>
                                <a:schemeClr val="accent6"/>
                              </a:solidFill>
                              <a:latin typeface="Cambria Math" panose="02040503050406030204" pitchFamily="18" charset="0"/>
                            </a:rPr>
                          </m:ctrlPr>
                        </m:fPr>
                        <m:num>
                          <m:r>
                            <a:rPr lang="en-US" i="1">
                              <a:solidFill>
                                <a:schemeClr val="accent6"/>
                              </a:solidFill>
                              <a:latin typeface="Cambria Math"/>
                            </a:rPr>
                            <m:t>𝜆</m:t>
                          </m:r>
                        </m:num>
                        <m:den>
                          <m:r>
                            <a:rPr lang="en-US" i="1">
                              <a:solidFill>
                                <a:schemeClr val="accent6"/>
                              </a:solidFill>
                              <a:latin typeface="Cambria Math"/>
                            </a:rPr>
                            <m:t>𝑑</m:t>
                          </m:r>
                        </m:den>
                      </m:f>
                    </m:oMath>
                  </m:oMathPara>
                </a14:m>
                <a:endParaRPr lang="en-US" dirty="0">
                  <a:solidFill>
                    <a:schemeClr val="accent6"/>
                  </a:solidFill>
                </a:endParaRPr>
              </a:p>
              <a:p>
                <a:r>
                  <a:rPr lang="en-US" dirty="0"/>
                  <a:t>Dark fringe </a:t>
                </a:r>
                <a:r>
                  <a:rPr lang="el-GR" dirty="0"/>
                  <a:t>Δℓ</a:t>
                </a:r>
                <a:r>
                  <a:rPr lang="en-US" dirty="0"/>
                  <a:t> = (</a:t>
                </a:r>
                <a:r>
                  <a:rPr lang="en-US" i="1" dirty="0"/>
                  <a:t>m</a:t>
                </a:r>
                <a:r>
                  <a:rPr lang="en-US" dirty="0"/>
                  <a:t> + ½)</a:t>
                </a:r>
                <a:r>
                  <a:rPr lang="el-GR" dirty="0"/>
                  <a:t>λ</a:t>
                </a:r>
                <a:endParaRPr lang="en-US" dirty="0"/>
              </a:p>
              <a:p>
                <a:pPr lvl="1"/>
                <a:r>
                  <a:rPr lang="en-US" i="1" dirty="0"/>
                  <a:t>d</a:t>
                </a:r>
                <a:r>
                  <a:rPr lang="en-US" dirty="0"/>
                  <a:t> sin </a:t>
                </a:r>
                <a:r>
                  <a:rPr lang="el-GR" i="1" dirty="0"/>
                  <a:t>θ</a:t>
                </a:r>
                <a:r>
                  <a:rPr lang="en-US" dirty="0"/>
                  <a:t> = (</a:t>
                </a:r>
                <a:r>
                  <a:rPr lang="en-US" i="1" dirty="0"/>
                  <a:t>m</a:t>
                </a:r>
                <a:r>
                  <a:rPr lang="en-US" dirty="0"/>
                  <a:t> + ½)</a:t>
                </a:r>
                <a:r>
                  <a:rPr lang="el-GR" dirty="0"/>
                  <a:t>λ</a:t>
                </a:r>
                <a:endParaRPr lang="en-US" dirty="0"/>
              </a:p>
              <a:p>
                <a:pPr marL="524243" lvl="1" indent="0">
                  <a:buNone/>
                </a:pPr>
                <a14:m>
                  <m:oMathPara xmlns:m="http://schemas.openxmlformats.org/officeDocument/2006/math">
                    <m:oMathParaPr>
                      <m:jc m:val="centerGroup"/>
                    </m:oMathParaPr>
                    <m:oMath xmlns:m="http://schemas.openxmlformats.org/officeDocument/2006/math">
                      <m:func>
                        <m:funcPr>
                          <m:ctrlPr>
                            <a:rPr lang="en-US" i="1" smtClean="0">
                              <a:solidFill>
                                <a:schemeClr val="accent6"/>
                              </a:solidFill>
                              <a:latin typeface="Cambria Math" panose="02040503050406030204" pitchFamily="18" charset="0"/>
                            </a:rPr>
                          </m:ctrlPr>
                        </m:funcPr>
                        <m:fName>
                          <m:r>
                            <m:rPr>
                              <m:sty m:val="p"/>
                            </m:rPr>
                            <a:rPr lang="en-US">
                              <a:solidFill>
                                <a:schemeClr val="accent6"/>
                              </a:solidFill>
                              <a:latin typeface="Cambria Math"/>
                            </a:rPr>
                            <m:t>sin</m:t>
                          </m:r>
                        </m:fName>
                        <m:e>
                          <m:r>
                            <a:rPr lang="en-US" i="1">
                              <a:solidFill>
                                <a:schemeClr val="accent6"/>
                              </a:solidFill>
                              <a:latin typeface="Cambria Math"/>
                            </a:rPr>
                            <m:t>𝜃</m:t>
                          </m:r>
                        </m:e>
                      </m:func>
                      <m:r>
                        <a:rPr lang="en-US" i="1">
                          <a:solidFill>
                            <a:schemeClr val="accent6"/>
                          </a:solidFill>
                          <a:latin typeface="Cambria Math"/>
                        </a:rPr>
                        <m:t>=</m:t>
                      </m:r>
                      <m:d>
                        <m:dPr>
                          <m:ctrlPr>
                            <a:rPr lang="en-US" b="0" i="1" smtClean="0">
                              <a:solidFill>
                                <a:schemeClr val="accent6"/>
                              </a:solidFill>
                              <a:latin typeface="Cambria Math" panose="02040503050406030204" pitchFamily="18" charset="0"/>
                            </a:rPr>
                          </m:ctrlPr>
                        </m:dPr>
                        <m:e>
                          <m:r>
                            <a:rPr lang="en-US" i="1">
                              <a:solidFill>
                                <a:schemeClr val="accent6"/>
                              </a:solidFill>
                              <a:latin typeface="Cambria Math"/>
                            </a:rPr>
                            <m:t>𝑚</m:t>
                          </m:r>
                          <m:r>
                            <a:rPr lang="en-US" b="0" i="1" smtClean="0">
                              <a:solidFill>
                                <a:schemeClr val="accent6"/>
                              </a:solidFill>
                              <a:latin typeface="Cambria Math"/>
                            </a:rPr>
                            <m:t>+</m:t>
                          </m:r>
                          <m:f>
                            <m:fPr>
                              <m:ctrlPr>
                                <a:rPr lang="en-US" b="0" i="1" smtClean="0">
                                  <a:solidFill>
                                    <a:schemeClr val="accent6"/>
                                  </a:solidFill>
                                  <a:latin typeface="Cambria Math" panose="02040503050406030204" pitchFamily="18" charset="0"/>
                                </a:rPr>
                              </m:ctrlPr>
                            </m:fPr>
                            <m:num>
                              <m:r>
                                <a:rPr lang="en-US" b="0" i="1" smtClean="0">
                                  <a:solidFill>
                                    <a:schemeClr val="accent6"/>
                                  </a:solidFill>
                                  <a:latin typeface="Cambria Math"/>
                                </a:rPr>
                                <m:t>1</m:t>
                              </m:r>
                            </m:num>
                            <m:den>
                              <m:r>
                                <a:rPr lang="en-US" b="0" i="1" smtClean="0">
                                  <a:solidFill>
                                    <a:schemeClr val="accent6"/>
                                  </a:solidFill>
                                  <a:latin typeface="Cambria Math"/>
                                </a:rPr>
                                <m:t>2</m:t>
                              </m:r>
                            </m:den>
                          </m:f>
                        </m:e>
                      </m:d>
                      <m:f>
                        <m:fPr>
                          <m:ctrlPr>
                            <a:rPr lang="en-US" i="1">
                              <a:solidFill>
                                <a:schemeClr val="accent6"/>
                              </a:solidFill>
                              <a:latin typeface="Cambria Math" panose="02040503050406030204" pitchFamily="18" charset="0"/>
                            </a:rPr>
                          </m:ctrlPr>
                        </m:fPr>
                        <m:num>
                          <m:r>
                            <a:rPr lang="en-US" i="1">
                              <a:solidFill>
                                <a:schemeClr val="accent6"/>
                              </a:solidFill>
                              <a:latin typeface="Cambria Math"/>
                            </a:rPr>
                            <m:t>𝜆</m:t>
                          </m:r>
                        </m:num>
                        <m:den>
                          <m:r>
                            <a:rPr lang="en-US" i="1">
                              <a:solidFill>
                                <a:schemeClr val="accent6"/>
                              </a:solidFill>
                              <a:latin typeface="Cambria Math"/>
                            </a:rPr>
                            <m:t>𝑑</m:t>
                          </m:r>
                        </m:den>
                      </m:f>
                    </m:oMath>
                  </m:oMathPara>
                </a14:m>
                <a:endParaRPr lang="en-US" dirty="0">
                  <a:solidFill>
                    <a:srgbClr val="FFFF00"/>
                  </a:solidFill>
                </a:endParaRPr>
              </a:p>
              <a:p>
                <a:pPr marL="524243"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00" t="-2005"/>
                </a:stretch>
              </a:blipFill>
            </p:spPr>
            <p:txBody>
              <a:bodyPr/>
              <a:lstStyle/>
              <a:p>
                <a:r>
                  <a:rPr lang="en-US">
                    <a:noFill/>
                  </a:rPr>
                  <a:t> </a:t>
                </a:r>
              </a:p>
            </p:txBody>
          </p:sp>
        </mc:Fallback>
      </mc:AlternateContent>
    </p:spTree>
    <p:extLst>
      <p:ext uri="{BB962C8B-B14F-4D97-AF65-F5344CB8AC3E}">
        <p14:creationId xmlns:p14="http://schemas.microsoft.com/office/powerpoint/2010/main" val="28217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3" name="Content Placeholder 2"/>
          <p:cNvSpPr>
            <a:spLocks noGrp="1"/>
          </p:cNvSpPr>
          <p:nvPr>
            <p:ph idx="1"/>
          </p:nvPr>
        </p:nvSpPr>
        <p:spPr/>
        <p:txBody>
          <a:bodyPr/>
          <a:lstStyle/>
          <a:p>
            <a:r>
              <a:rPr lang="en-US" dirty="0"/>
              <a:t>A laser beam (</a:t>
            </a:r>
            <a:r>
              <a:rPr lang="el-GR" dirty="0"/>
              <a:t>λ</a:t>
            </a:r>
            <a:r>
              <a:rPr lang="en-US" dirty="0"/>
              <a:t> = 630 nm) goes through a double slit with separation of 3 </a:t>
            </a:r>
            <a:r>
              <a:rPr lang="el-GR" dirty="0"/>
              <a:t>μ</a:t>
            </a:r>
            <a:r>
              <a:rPr lang="en-US" dirty="0"/>
              <a:t>m.  If the interference pattern is projected on a screen 5 m away, what is the distance between the third order bright fringe and the central bright fringe?</a:t>
            </a:r>
          </a:p>
          <a:p>
            <a:r>
              <a:rPr lang="en-US" dirty="0"/>
              <a:t>4.06 m</a:t>
            </a:r>
          </a:p>
          <a:p>
            <a:endParaRPr lang="en-US" dirty="0"/>
          </a:p>
        </p:txBody>
      </p:sp>
      <p:cxnSp>
        <p:nvCxnSpPr>
          <p:cNvPr id="5" name="Straight Connector 4"/>
          <p:cNvCxnSpPr/>
          <p:nvPr/>
        </p:nvCxnSpPr>
        <p:spPr>
          <a:xfrm>
            <a:off x="3251200" y="4876801"/>
            <a:ext cx="53848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8025473" y="5486268"/>
            <a:ext cx="1219995" cy="105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51200" y="4876800"/>
            <a:ext cx="5384800" cy="12192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35200" y="4648201"/>
            <a:ext cx="1016000" cy="461665"/>
          </a:xfrm>
          <a:prstGeom prst="rect">
            <a:avLst/>
          </a:prstGeom>
          <a:noFill/>
        </p:spPr>
        <p:txBody>
          <a:bodyPr wrap="square" rtlCol="0">
            <a:spAutoFit/>
          </a:bodyPr>
          <a:lstStyle/>
          <a:p>
            <a:r>
              <a:rPr lang="en-US" sz="2400" dirty="0"/>
              <a:t>laser</a:t>
            </a:r>
          </a:p>
        </p:txBody>
      </p:sp>
      <p:sp>
        <p:nvSpPr>
          <p:cNvPr id="12" name="TextBox 11"/>
          <p:cNvSpPr txBox="1"/>
          <p:nvPr/>
        </p:nvSpPr>
        <p:spPr>
          <a:xfrm>
            <a:off x="8839200" y="4648201"/>
            <a:ext cx="914400" cy="461665"/>
          </a:xfrm>
          <a:prstGeom prst="rect">
            <a:avLst/>
          </a:prstGeom>
          <a:noFill/>
        </p:spPr>
        <p:txBody>
          <a:bodyPr wrap="square" rtlCol="0">
            <a:spAutoFit/>
          </a:bodyPr>
          <a:lstStyle/>
          <a:p>
            <a:r>
              <a:rPr lang="en-US" sz="2400" i="1" dirty="0"/>
              <a:t>m</a:t>
            </a:r>
            <a:r>
              <a:rPr lang="en-US" sz="2400" dirty="0"/>
              <a:t>=0</a:t>
            </a:r>
          </a:p>
        </p:txBody>
      </p:sp>
      <p:sp>
        <p:nvSpPr>
          <p:cNvPr id="13" name="TextBox 12"/>
          <p:cNvSpPr txBox="1"/>
          <p:nvPr/>
        </p:nvSpPr>
        <p:spPr>
          <a:xfrm>
            <a:off x="8839200" y="5879069"/>
            <a:ext cx="914400" cy="461665"/>
          </a:xfrm>
          <a:prstGeom prst="rect">
            <a:avLst/>
          </a:prstGeom>
          <a:noFill/>
        </p:spPr>
        <p:txBody>
          <a:bodyPr wrap="square" rtlCol="0">
            <a:spAutoFit/>
          </a:bodyPr>
          <a:lstStyle/>
          <a:p>
            <a:r>
              <a:rPr lang="en-US" sz="2400" i="1" dirty="0"/>
              <a:t>m</a:t>
            </a:r>
            <a:r>
              <a:rPr lang="en-US" sz="2400" dirty="0"/>
              <a:t>=3</a:t>
            </a:r>
          </a:p>
        </p:txBody>
      </p:sp>
      <p:sp>
        <p:nvSpPr>
          <p:cNvPr id="14" name="TextBox 13"/>
          <p:cNvSpPr txBox="1"/>
          <p:nvPr/>
        </p:nvSpPr>
        <p:spPr>
          <a:xfrm>
            <a:off x="4064000" y="4800601"/>
            <a:ext cx="1524000" cy="461665"/>
          </a:xfrm>
          <a:prstGeom prst="rect">
            <a:avLst/>
          </a:prstGeom>
          <a:noFill/>
        </p:spPr>
        <p:txBody>
          <a:bodyPr wrap="square" rtlCol="0">
            <a:spAutoFit/>
          </a:bodyPr>
          <a:lstStyle/>
          <a:p>
            <a:r>
              <a:rPr lang="en-US" sz="2400" dirty="0"/>
              <a:t>39.0501°</a:t>
            </a:r>
          </a:p>
        </p:txBody>
      </p:sp>
      <p:sp>
        <p:nvSpPr>
          <p:cNvPr id="15" name="TextBox 14"/>
          <p:cNvSpPr txBox="1"/>
          <p:nvPr/>
        </p:nvSpPr>
        <p:spPr>
          <a:xfrm>
            <a:off x="5994400" y="4495801"/>
            <a:ext cx="914400" cy="461665"/>
          </a:xfrm>
          <a:prstGeom prst="rect">
            <a:avLst/>
          </a:prstGeom>
          <a:noFill/>
        </p:spPr>
        <p:txBody>
          <a:bodyPr wrap="square" rtlCol="0">
            <a:spAutoFit/>
          </a:bodyPr>
          <a:lstStyle/>
          <a:p>
            <a:r>
              <a:rPr lang="en-US" sz="2400" dirty="0"/>
              <a:t>5m</a:t>
            </a:r>
          </a:p>
        </p:txBody>
      </p:sp>
      <p:sp>
        <p:nvSpPr>
          <p:cNvPr id="16" name="TextBox 15"/>
          <p:cNvSpPr txBox="1"/>
          <p:nvPr/>
        </p:nvSpPr>
        <p:spPr>
          <a:xfrm>
            <a:off x="8636000" y="5257801"/>
            <a:ext cx="914400" cy="461665"/>
          </a:xfrm>
          <a:prstGeom prst="rect">
            <a:avLst/>
          </a:prstGeom>
          <a:noFill/>
        </p:spPr>
        <p:txBody>
          <a:bodyPr wrap="square" rtlCol="0">
            <a:spAutoFit/>
          </a:bodyPr>
          <a:lstStyle/>
          <a:p>
            <a:r>
              <a:rPr lang="en-US" sz="2400" i="1" dirty="0"/>
              <a:t>x</a:t>
            </a:r>
          </a:p>
        </p:txBody>
      </p:sp>
    </p:spTree>
    <p:extLst>
      <p:ext uri="{BB962C8B-B14F-4D97-AF65-F5344CB8AC3E}">
        <p14:creationId xmlns:p14="http://schemas.microsoft.com/office/powerpoint/2010/main" val="9377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childTnLst>
                                </p:cTn>
                              </p:par>
                              <p:par>
                                <p:cTn id="15" presetID="39" presetClass="entr" presetSubtype="0" ac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par>
                                <p:cTn id="21" presetID="39" presetClass="entr" presetSubtype="0" accel="10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
                                          </p:val>
                                        </p:tav>
                                        <p:tav tm="100000">
                                          <p:val>
                                            <p:strVal val="#ppt_y"/>
                                          </p:val>
                                        </p:tav>
                                      </p:tavLst>
                                    </p:anim>
                                  </p:childTnLst>
                                </p:cTn>
                              </p:par>
                              <p:par>
                                <p:cTn id="51" presetID="39" presetClass="entr" presetSubtype="0" accel="10000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12-01 Practice Work</a:t>
            </a:r>
          </a:p>
        </p:txBody>
      </p:sp>
      <p:sp>
        <p:nvSpPr>
          <p:cNvPr id="3" name="Content Placeholder 2"/>
          <p:cNvSpPr>
            <a:spLocks noGrp="1"/>
          </p:cNvSpPr>
          <p:nvPr>
            <p:ph idx="1"/>
          </p:nvPr>
        </p:nvSpPr>
        <p:spPr/>
        <p:txBody>
          <a:bodyPr>
            <a:normAutofit/>
          </a:bodyPr>
          <a:lstStyle/>
          <a:p>
            <a:r>
              <a:rPr lang="en-US" dirty="0"/>
              <a:t>Don’t let your other work interfere with these problems.</a:t>
            </a:r>
          </a:p>
          <a:p>
            <a:endParaRPr lang="en-US" dirty="0"/>
          </a:p>
          <a:p>
            <a:r>
              <a:rPr lang="en-US" dirty="0"/>
              <a:t>Read </a:t>
            </a:r>
          </a:p>
          <a:p>
            <a:pPr lvl="1"/>
            <a:r>
              <a:rPr lang="en-US" dirty="0"/>
              <a:t>OpenStax College Physics 2e 27.4</a:t>
            </a:r>
          </a:p>
          <a:p>
            <a:pPr lvl="1"/>
            <a:r>
              <a:rPr lang="en-US" dirty="0"/>
              <a:t>OR</a:t>
            </a:r>
          </a:p>
          <a:p>
            <a:pPr lvl="1"/>
            <a:r>
              <a:rPr lang="en-US" dirty="0"/>
              <a:t>OpenStax High School Physics 17.1-2</a:t>
            </a:r>
          </a:p>
        </p:txBody>
      </p:sp>
    </p:spTree>
    <p:extLst>
      <p:ext uri="{BB962C8B-B14F-4D97-AF65-F5344CB8AC3E}">
        <p14:creationId xmlns:p14="http://schemas.microsoft.com/office/powerpoint/2010/main" val="178710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2C27-3742-437E-B47B-708061F178F5}"/>
              </a:ext>
            </a:extLst>
          </p:cNvPr>
          <p:cNvSpPr>
            <a:spLocks noGrp="1"/>
          </p:cNvSpPr>
          <p:nvPr>
            <p:ph type="title"/>
          </p:nvPr>
        </p:nvSpPr>
        <p:spPr/>
        <p:txBody>
          <a:bodyPr/>
          <a:lstStyle/>
          <a:p>
            <a:r>
              <a:rPr lang="en-US" dirty="0"/>
              <a:t>12-02 Multiple Slit Diffraction</a:t>
            </a:r>
          </a:p>
        </p:txBody>
      </p:sp>
      <p:sp>
        <p:nvSpPr>
          <p:cNvPr id="3" name="Text Placeholder 2">
            <a:extLst>
              <a:ext uri="{FF2B5EF4-FFF2-40B4-BE49-F238E27FC236}">
                <a16:creationId xmlns:a16="http://schemas.microsoft.com/office/drawing/2014/main" id="{1D361D75-2D58-4C48-98E3-12AFE52A1CCB}"/>
              </a:ext>
            </a:extLst>
          </p:cNvPr>
          <p:cNvSpPr>
            <a:spLocks noGrp="1"/>
          </p:cNvSpPr>
          <p:nvPr>
            <p:ph type="body" idx="1"/>
          </p:nvPr>
        </p:nvSpPr>
        <p:spPr/>
        <p:txBody>
          <a:bodyPr>
            <a:normAutofit fontScale="92500" lnSpcReduction="20000"/>
          </a:bodyPr>
          <a:lstStyle/>
          <a:p>
            <a:r>
              <a:rPr lang="en-US" dirty="0"/>
              <a:t>In this lesson you will…</a:t>
            </a:r>
          </a:p>
          <a:p>
            <a:r>
              <a:rPr lang="en-US" dirty="0"/>
              <a:t>• Discuss the pattern obtained from diffraction grating.</a:t>
            </a:r>
          </a:p>
          <a:p>
            <a:r>
              <a:rPr lang="en-US" dirty="0"/>
              <a:t>• Explain diffraction grating effects.</a:t>
            </a:r>
          </a:p>
          <a:p>
            <a:r>
              <a:rPr lang="en-US" dirty="0"/>
              <a:t>Explain Single-Slit Diffraction</a:t>
            </a:r>
          </a:p>
        </p:txBody>
      </p:sp>
    </p:spTree>
    <p:extLst>
      <p:ext uri="{BB962C8B-B14F-4D97-AF65-F5344CB8AC3E}">
        <p14:creationId xmlns:p14="http://schemas.microsoft.com/office/powerpoint/2010/main" val="310888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3" name="Content Placeholder 2"/>
          <p:cNvSpPr>
            <a:spLocks noGrp="1"/>
          </p:cNvSpPr>
          <p:nvPr>
            <p:ph sz="half" idx="1"/>
          </p:nvPr>
        </p:nvSpPr>
        <p:spPr/>
        <p:txBody>
          <a:bodyPr/>
          <a:lstStyle/>
          <a:p>
            <a:r>
              <a:rPr lang="en-US" dirty="0"/>
              <a:t>Arrangement of many closely spaced slits</a:t>
            </a:r>
          </a:p>
          <a:p>
            <a:r>
              <a:rPr lang="en-US" dirty="0"/>
              <a:t>As many as 40,000 slits per cm</a:t>
            </a:r>
          </a:p>
          <a:p>
            <a:r>
              <a:rPr lang="en-US" dirty="0"/>
              <a:t>Produces interference patterns</a:t>
            </a:r>
          </a:p>
          <a:p>
            <a:endParaRPr lang="en-US" dirty="0"/>
          </a:p>
        </p:txBody>
      </p:sp>
      <p:pic>
        <p:nvPicPr>
          <p:cNvPr id="6" name="Content Placeholder 5" descr="F27.32.jpg"/>
          <p:cNvPicPr>
            <a:picLocks noGrp="1" noChangeAspect="1"/>
          </p:cNvPicPr>
          <p:nvPr>
            <p:ph sz="half" idx="2"/>
          </p:nvPr>
        </p:nvPicPr>
        <p:blipFill>
          <a:blip r:embed="rId3" cstate="print"/>
          <a:stretch>
            <a:fillRect/>
          </a:stretch>
        </p:blipFill>
        <p:spPr>
          <a:xfrm>
            <a:off x="6008811" y="2148840"/>
            <a:ext cx="6183191" cy="38597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9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light rays are essentially parallel.</a:t>
                </a:r>
              </a:p>
              <a:p>
                <a:r>
                  <a:rPr lang="en-US" dirty="0"/>
                  <a:t>The principal maxima occur when light from one slit travels m</a:t>
                </a:r>
                <a:r>
                  <a:rPr lang="el-GR" dirty="0"/>
                  <a:t>λ</a:t>
                </a:r>
                <a:r>
                  <a:rPr lang="en-US" dirty="0"/>
                  <a:t> more to meet light from a 2</a:t>
                </a:r>
                <a:r>
                  <a:rPr lang="en-US" baseline="30000" dirty="0"/>
                  <a:t>nd</a:t>
                </a:r>
                <a:r>
                  <a:rPr lang="en-US" dirty="0"/>
                  <a:t> slit producing constructive interference.</a:t>
                </a:r>
              </a:p>
              <a:p>
                <a:r>
                  <a:rPr lang="en-US" dirty="0"/>
                  <a:t>Principal maxima</a:t>
                </a:r>
              </a:p>
              <a:p>
                <a:pPr marL="0" indent="0">
                  <a:buNone/>
                </a:pPr>
                <a:r>
                  <a:rPr lang="en-US" b="0"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𝑑</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666" t="-1333"/>
                </a:stretch>
              </a:blipFill>
            </p:spPr>
            <p:txBody>
              <a:bodyPr/>
              <a:lstStyle/>
              <a:p>
                <a:r>
                  <a:rPr lang="en-US">
                    <a:noFill/>
                  </a:rPr>
                  <a:t> </a:t>
                </a:r>
              </a:p>
            </p:txBody>
          </p:sp>
        </mc:Fallback>
      </mc:AlternateContent>
      <p:pic>
        <p:nvPicPr>
          <p:cNvPr id="7" name="Content Placeholder 6" descr="F27.33.jpg"/>
          <p:cNvPicPr>
            <a:picLocks noGrp="1" noChangeAspect="1"/>
          </p:cNvPicPr>
          <p:nvPr>
            <p:ph sz="half" idx="4294967295"/>
          </p:nvPr>
        </p:nvPicPr>
        <p:blipFill>
          <a:blip r:embed="rId5" cstate="print"/>
          <a:stretch>
            <a:fillRect/>
          </a:stretch>
        </p:blipFill>
        <p:spPr>
          <a:xfrm>
            <a:off x="4267200" y="3522081"/>
            <a:ext cx="7924800" cy="3335920"/>
          </a:xfrm>
          <a:prstGeom prst="rect">
            <a:avLst/>
          </a:prstGeom>
          <a:ln>
            <a:noFill/>
          </a:ln>
          <a:effectLst>
            <a:outerShdw blurRad="292100" dist="139700" dir="2700000" algn="tl" rotWithShape="0">
              <a:srgbClr val="333333">
                <a:alpha val="65000"/>
              </a:srgbClr>
            </a:outerShdw>
          </a:effectLst>
        </p:spPr>
      </p:pic>
      <p:graphicFrame>
        <p:nvGraphicFramePr>
          <p:cNvPr id="5" name="Object 4"/>
          <p:cNvGraphicFramePr>
            <a:graphicFrameLocks noChangeAspect="1"/>
          </p:cNvGraphicFramePr>
          <p:nvPr/>
        </p:nvGraphicFramePr>
        <p:xfrm>
          <a:off x="5452533" y="2743201"/>
          <a:ext cx="1219200" cy="198439"/>
        </p:xfrm>
        <a:graphic>
          <a:graphicData uri="http://schemas.openxmlformats.org/presentationml/2006/ole">
            <mc:AlternateContent xmlns:mc="http://schemas.openxmlformats.org/markup-compatibility/2006">
              <mc:Choice xmlns:v="urn:schemas-microsoft-com:vml" Requires="v">
                <p:oleObj name="Equation" r:id="rId6" imgW="914400" imgH="198720" progId="Equation.DSMT4">
                  <p:embed/>
                </p:oleObj>
              </mc:Choice>
              <mc:Fallback>
                <p:oleObj name="Equation" r:id="rId6" imgW="914400" imgH="19872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2533" y="2743201"/>
                        <a:ext cx="1219200" cy="198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40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laser which produces 650 nm light shines through a diffraction grating.  An interference pattern is produced on a screen 50 cm away.  The distance on the screen between the second order maxima and the center is 13.5 cm.  What is the slit separation in the grating?</a:t>
                </a:r>
              </a:p>
              <a:p>
                <a:pPr lvl="1"/>
                <a14:m>
                  <m:oMath xmlns:m="http://schemas.openxmlformats.org/officeDocument/2006/math">
                    <m:r>
                      <a:rPr lang="en-US" i="1" dirty="0" smtClean="0">
                        <a:latin typeface="Cambria Math"/>
                      </a:rPr>
                      <m:t>4.99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oMath>
                </a14:m>
                <a:r>
                  <a:rPr lang="en-US" baseline="30000" dirty="0"/>
                  <a:t> </a:t>
                </a:r>
                <a:r>
                  <a:rPr lang="en-US" dirty="0"/>
                  <a:t>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6" t="-1481"/>
                </a:stretch>
              </a:blipFill>
            </p:spPr>
            <p:txBody>
              <a:bodyPr/>
              <a:lstStyle/>
              <a:p>
                <a:r>
                  <a:rPr lang="en-US">
                    <a:noFill/>
                  </a:rPr>
                  <a:t> </a:t>
                </a:r>
              </a:p>
            </p:txBody>
          </p:sp>
        </mc:Fallback>
      </mc:AlternateContent>
      <p:sp>
        <p:nvSpPr>
          <p:cNvPr id="4" name="Isosceles Triangle 3"/>
          <p:cNvSpPr/>
          <p:nvPr/>
        </p:nvSpPr>
        <p:spPr>
          <a:xfrm>
            <a:off x="1727200" y="4953000"/>
            <a:ext cx="7823200" cy="990600"/>
          </a:xfrm>
          <a:prstGeom prst="triangle">
            <a:avLst>
              <a:gd name="adj" fmla="val 10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9652000" y="5257801"/>
            <a:ext cx="1320800" cy="461665"/>
          </a:xfrm>
          <a:prstGeom prst="rect">
            <a:avLst/>
          </a:prstGeom>
          <a:noFill/>
        </p:spPr>
        <p:txBody>
          <a:bodyPr wrap="square" rtlCol="0">
            <a:spAutoFit/>
          </a:bodyPr>
          <a:lstStyle/>
          <a:p>
            <a:r>
              <a:rPr lang="en-US" sz="2400" dirty="0"/>
              <a:t>13.5 cm</a:t>
            </a:r>
          </a:p>
        </p:txBody>
      </p:sp>
      <p:sp>
        <p:nvSpPr>
          <p:cNvPr id="6" name="TextBox 5"/>
          <p:cNvSpPr txBox="1"/>
          <p:nvPr/>
        </p:nvSpPr>
        <p:spPr>
          <a:xfrm>
            <a:off x="5283200" y="6019801"/>
            <a:ext cx="1320800" cy="461665"/>
          </a:xfrm>
          <a:prstGeom prst="rect">
            <a:avLst/>
          </a:prstGeom>
          <a:noFill/>
        </p:spPr>
        <p:txBody>
          <a:bodyPr wrap="square" rtlCol="0">
            <a:spAutoFit/>
          </a:bodyPr>
          <a:lstStyle/>
          <a:p>
            <a:r>
              <a:rPr lang="en-US" sz="2400" dirty="0"/>
              <a:t>50 cm</a:t>
            </a:r>
          </a:p>
        </p:txBody>
      </p:sp>
      <p:sp>
        <p:nvSpPr>
          <p:cNvPr id="7" name="TextBox 6"/>
          <p:cNvSpPr txBox="1"/>
          <p:nvPr/>
        </p:nvSpPr>
        <p:spPr>
          <a:xfrm>
            <a:off x="3962400" y="5574269"/>
            <a:ext cx="1320800" cy="461665"/>
          </a:xfrm>
          <a:prstGeom prst="rect">
            <a:avLst/>
          </a:prstGeom>
          <a:noFill/>
        </p:spPr>
        <p:txBody>
          <a:bodyPr wrap="square" rtlCol="0">
            <a:spAutoFit/>
          </a:bodyPr>
          <a:lstStyle/>
          <a:p>
            <a:r>
              <a:rPr lang="en-US" sz="2400" dirty="0"/>
              <a:t>15.11°</a:t>
            </a:r>
          </a:p>
        </p:txBody>
      </p:sp>
    </p:spTree>
    <p:extLst>
      <p:ext uri="{BB962C8B-B14F-4D97-AF65-F5344CB8AC3E}">
        <p14:creationId xmlns:p14="http://schemas.microsoft.com/office/powerpoint/2010/main" val="22404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3" name="Content Placeholder 2"/>
          <p:cNvSpPr>
            <a:spLocks noGrp="1"/>
          </p:cNvSpPr>
          <p:nvPr>
            <p:ph sz="half" idx="1"/>
          </p:nvPr>
        </p:nvSpPr>
        <p:spPr/>
        <p:txBody>
          <a:bodyPr/>
          <a:lstStyle/>
          <a:p>
            <a:r>
              <a:rPr lang="en-US" dirty="0"/>
              <a:t>Diffraction gratings produce narrower, more defined maxima, but have small secondary maxima in between.</a:t>
            </a:r>
          </a:p>
        </p:txBody>
      </p:sp>
      <p:pic>
        <p:nvPicPr>
          <p:cNvPr id="5" name="Content Placeholder 4" descr="F27.34.jpg"/>
          <p:cNvPicPr>
            <a:picLocks noGrp="1" noChangeAspect="1"/>
          </p:cNvPicPr>
          <p:nvPr>
            <p:ph sz="half" idx="2"/>
          </p:nvPr>
        </p:nvPicPr>
        <p:blipFill>
          <a:blip r:embed="rId3" cstate="print"/>
          <a:stretch>
            <a:fillRect/>
          </a:stretch>
        </p:blipFill>
        <p:spPr>
          <a:xfrm>
            <a:off x="6197600" y="1858610"/>
            <a:ext cx="5455643" cy="4618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33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3" name="Content Placeholder 2"/>
          <p:cNvSpPr>
            <a:spLocks noGrp="1"/>
          </p:cNvSpPr>
          <p:nvPr>
            <p:ph sz="half" idx="1"/>
          </p:nvPr>
        </p:nvSpPr>
        <p:spPr/>
        <p:txBody>
          <a:bodyPr>
            <a:normAutofit/>
          </a:bodyPr>
          <a:lstStyle/>
          <a:p>
            <a:r>
              <a:rPr lang="en-US" dirty="0"/>
              <a:t>Splitting colors</a:t>
            </a:r>
          </a:p>
          <a:p>
            <a:pPr lvl="1"/>
            <a:r>
              <a:rPr lang="en-US" dirty="0"/>
              <a:t>Each color of light is a different wavelength, so each color bends a different angle.</a:t>
            </a:r>
          </a:p>
          <a:p>
            <a:pPr lvl="1"/>
            <a:r>
              <a:rPr lang="en-US" dirty="0"/>
              <a:t>Which color bends the most?</a:t>
            </a:r>
          </a:p>
          <a:p>
            <a:pPr lvl="2"/>
            <a:r>
              <a:rPr lang="en-US" dirty="0"/>
              <a:t>Red</a:t>
            </a:r>
          </a:p>
          <a:p>
            <a:pPr lvl="1"/>
            <a:r>
              <a:rPr lang="en-US" dirty="0"/>
              <a:t>Which color bends the least?</a:t>
            </a:r>
          </a:p>
          <a:p>
            <a:pPr lvl="2"/>
            <a:r>
              <a:rPr lang="en-US" dirty="0"/>
              <a:t>Violet</a:t>
            </a:r>
          </a:p>
        </p:txBody>
      </p:sp>
      <p:pic>
        <p:nvPicPr>
          <p:cNvPr id="5" name="Content Placeholder 4" descr="F27.35.jpg"/>
          <p:cNvPicPr>
            <a:picLocks noGrp="1" noChangeAspect="1"/>
          </p:cNvPicPr>
          <p:nvPr>
            <p:ph sz="half" idx="2"/>
          </p:nvPr>
        </p:nvPicPr>
        <p:blipFill>
          <a:blip r:embed="rId3" cstate="print"/>
          <a:stretch>
            <a:fillRect/>
          </a:stretch>
        </p:blipFill>
        <p:spPr>
          <a:xfrm>
            <a:off x="6197600" y="2108200"/>
            <a:ext cx="5588000" cy="436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6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Multiple Slit Diffraction</a:t>
            </a:r>
          </a:p>
        </p:txBody>
      </p:sp>
      <p:sp>
        <p:nvSpPr>
          <p:cNvPr id="5" name="Content Placeholder 4"/>
          <p:cNvSpPr>
            <a:spLocks noGrp="1"/>
          </p:cNvSpPr>
          <p:nvPr>
            <p:ph idx="1"/>
          </p:nvPr>
        </p:nvSpPr>
        <p:spPr/>
        <p:txBody>
          <a:bodyPr>
            <a:normAutofit/>
          </a:bodyPr>
          <a:lstStyle/>
          <a:p>
            <a:r>
              <a:rPr lang="en-US" sz="2667" dirty="0"/>
              <a:t>Application - Determining Elements in Stars </a:t>
            </a:r>
          </a:p>
          <a:p>
            <a:pPr lvl="1"/>
            <a:r>
              <a:rPr lang="en-US" sz="2667" dirty="0"/>
              <a:t>Each element in a hot gas emits or absorbs certain wavelengths of light.</a:t>
            </a:r>
          </a:p>
          <a:p>
            <a:pPr lvl="1"/>
            <a:r>
              <a:rPr lang="en-US" sz="2667" dirty="0"/>
              <a:t>By using a diffraction grating the light can be split and the wavelengths measured.</a:t>
            </a:r>
          </a:p>
        </p:txBody>
      </p:sp>
      <p:pic>
        <p:nvPicPr>
          <p:cNvPr id="6" name="Picture 5" descr="discrete_spectra.jpg"/>
          <p:cNvPicPr>
            <a:picLocks noChangeAspect="1"/>
          </p:cNvPicPr>
          <p:nvPr/>
        </p:nvPicPr>
        <p:blipFill>
          <a:blip r:embed="rId3" cstate="print"/>
          <a:srcRect t="36862" b="13154"/>
          <a:stretch>
            <a:fillRect/>
          </a:stretch>
        </p:blipFill>
        <p:spPr>
          <a:xfrm>
            <a:off x="588976" y="4373880"/>
            <a:ext cx="10804739"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6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12-02 Practice Work</a:t>
            </a:r>
          </a:p>
        </p:txBody>
      </p:sp>
      <p:sp>
        <p:nvSpPr>
          <p:cNvPr id="3" name="Content Placeholder 2"/>
          <p:cNvSpPr>
            <a:spLocks noGrp="1"/>
          </p:cNvSpPr>
          <p:nvPr>
            <p:ph idx="1"/>
          </p:nvPr>
        </p:nvSpPr>
        <p:spPr/>
        <p:txBody>
          <a:bodyPr>
            <a:normAutofit/>
          </a:bodyPr>
          <a:lstStyle/>
          <a:p>
            <a:r>
              <a:rPr lang="en-US" dirty="0"/>
              <a:t>I hope you don’t find these problems grating.</a:t>
            </a:r>
          </a:p>
          <a:p>
            <a:endParaRPr lang="en-US" dirty="0"/>
          </a:p>
          <a:p>
            <a:r>
              <a:rPr lang="en-US" dirty="0"/>
              <a:t>Read </a:t>
            </a:r>
          </a:p>
          <a:p>
            <a:pPr lvl="1"/>
            <a:r>
              <a:rPr lang="en-US" dirty="0"/>
              <a:t>OpenStax College Physics 2e 27.5-27.6</a:t>
            </a:r>
          </a:p>
          <a:p>
            <a:pPr lvl="1"/>
            <a:r>
              <a:rPr lang="en-US" dirty="0"/>
              <a:t>OR</a:t>
            </a:r>
          </a:p>
          <a:p>
            <a:pPr lvl="1"/>
            <a:r>
              <a:rPr lang="en-US" dirty="0"/>
              <a:t>OpenStax High School Physics 17.1-2</a:t>
            </a:r>
          </a:p>
        </p:txBody>
      </p:sp>
    </p:spTree>
    <p:extLst>
      <p:ext uri="{BB962C8B-B14F-4D97-AF65-F5344CB8AC3E}">
        <p14:creationId xmlns:p14="http://schemas.microsoft.com/office/powerpoint/2010/main" val="193598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2C27-3742-437E-B47B-708061F178F5}"/>
              </a:ext>
            </a:extLst>
          </p:cNvPr>
          <p:cNvSpPr>
            <a:spLocks noGrp="1"/>
          </p:cNvSpPr>
          <p:nvPr>
            <p:ph type="title"/>
          </p:nvPr>
        </p:nvSpPr>
        <p:spPr/>
        <p:txBody>
          <a:bodyPr/>
          <a:lstStyle/>
          <a:p>
            <a:r>
              <a:rPr lang="en-US" dirty="0"/>
              <a:t>12-03 Single Slit Diffraction</a:t>
            </a:r>
          </a:p>
        </p:txBody>
      </p:sp>
      <p:sp>
        <p:nvSpPr>
          <p:cNvPr id="3" name="Text Placeholder 2">
            <a:extLst>
              <a:ext uri="{FF2B5EF4-FFF2-40B4-BE49-F238E27FC236}">
                <a16:creationId xmlns:a16="http://schemas.microsoft.com/office/drawing/2014/main" id="{1D361D75-2D58-4C48-98E3-12AFE52A1CCB}"/>
              </a:ext>
            </a:extLst>
          </p:cNvPr>
          <p:cNvSpPr>
            <a:spLocks noGrp="1"/>
          </p:cNvSpPr>
          <p:nvPr>
            <p:ph type="body" idx="1"/>
          </p:nvPr>
        </p:nvSpPr>
        <p:spPr/>
        <p:txBody>
          <a:bodyPr>
            <a:normAutofit/>
          </a:bodyPr>
          <a:lstStyle/>
          <a:p>
            <a:r>
              <a:rPr lang="en-US" dirty="0"/>
              <a:t>In this lesson you will…</a:t>
            </a:r>
          </a:p>
          <a:p>
            <a:pPr marL="342900" indent="-342900">
              <a:buFont typeface="Arial" panose="020B0604020202020204" pitchFamily="34" charset="0"/>
              <a:buChar char="•"/>
            </a:pPr>
            <a:r>
              <a:rPr lang="en-US" dirty="0"/>
              <a:t>Explain Single-Slit Diffraction</a:t>
            </a:r>
          </a:p>
          <a:p>
            <a:pPr marL="342900" indent="-342900">
              <a:buFont typeface="Arial" panose="020B0604020202020204" pitchFamily="34" charset="0"/>
              <a:buChar char="•"/>
            </a:pPr>
            <a:r>
              <a:rPr lang="en-US" dirty="0"/>
              <a:t>Find the limits of resolution</a:t>
            </a:r>
          </a:p>
        </p:txBody>
      </p:sp>
    </p:spTree>
    <p:extLst>
      <p:ext uri="{BB962C8B-B14F-4D97-AF65-F5344CB8AC3E}">
        <p14:creationId xmlns:p14="http://schemas.microsoft.com/office/powerpoint/2010/main" val="270580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12-03 Single Slit Diffraction</a:t>
            </a:r>
          </a:p>
        </p:txBody>
      </p:sp>
      <p:sp>
        <p:nvSpPr>
          <p:cNvPr id="7" name="Text Placeholder 6"/>
          <p:cNvSpPr>
            <a:spLocks noGrp="1"/>
          </p:cNvSpPr>
          <p:nvPr>
            <p:ph type="body" idx="1"/>
          </p:nvPr>
        </p:nvSpPr>
        <p:spPr/>
        <p:txBody>
          <a:bodyPr/>
          <a:lstStyle/>
          <a:p>
            <a:r>
              <a:rPr lang="en-US" sz="2933" dirty="0"/>
              <a:t>Large opening </a:t>
            </a:r>
            <a:r>
              <a:rPr lang="en-US" sz="2933" dirty="0">
                <a:sym typeface="Wingdings" pitchFamily="2" charset="2"/>
              </a:rPr>
              <a:t> small bend</a:t>
            </a:r>
            <a:endParaRPr lang="en-US" sz="2933" dirty="0"/>
          </a:p>
        </p:txBody>
      </p:sp>
      <p:sp>
        <p:nvSpPr>
          <p:cNvPr id="9" name="Text Placeholder 8"/>
          <p:cNvSpPr>
            <a:spLocks noGrp="1"/>
          </p:cNvSpPr>
          <p:nvPr>
            <p:ph type="body" sz="half" idx="3"/>
          </p:nvPr>
        </p:nvSpPr>
        <p:spPr/>
        <p:txBody>
          <a:bodyPr>
            <a:normAutofit/>
          </a:bodyPr>
          <a:lstStyle/>
          <a:p>
            <a:r>
              <a:rPr lang="en-US" dirty="0"/>
              <a:t>Small opening </a:t>
            </a:r>
            <a:r>
              <a:rPr lang="en-US" dirty="0">
                <a:sym typeface="Wingdings" pitchFamily="2" charset="2"/>
              </a:rPr>
              <a:t> large bend</a:t>
            </a:r>
            <a:endParaRPr lang="en-US" dirty="0"/>
          </a:p>
        </p:txBody>
      </p:sp>
      <p:pic>
        <p:nvPicPr>
          <p:cNvPr id="11" name="Content Placeholder 10" descr="single slit diffraction.jpg"/>
          <p:cNvPicPr>
            <a:picLocks noGrp="1" noChangeAspect="1"/>
          </p:cNvPicPr>
          <p:nvPr>
            <p:ph sz="quarter" idx="2"/>
          </p:nvPr>
        </p:nvPicPr>
        <p:blipFill>
          <a:blip r:embed="rId3" cstate="print"/>
          <a:stretch>
            <a:fillRect/>
          </a:stretch>
        </p:blipFill>
        <p:spPr>
          <a:xfrm>
            <a:off x="1117600" y="2398434"/>
            <a:ext cx="9448800" cy="4169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7" name="Content Placeholder 6"/>
          <p:cNvSpPr>
            <a:spLocks noGrp="1"/>
          </p:cNvSpPr>
          <p:nvPr>
            <p:ph idx="1"/>
          </p:nvPr>
        </p:nvSpPr>
        <p:spPr/>
        <p:txBody>
          <a:bodyPr>
            <a:normAutofit/>
          </a:bodyPr>
          <a:lstStyle/>
          <a:p>
            <a:r>
              <a:rPr lang="en-US" sz="2667" dirty="0"/>
              <a:t>Single slit produces a diffraction pattern</a:t>
            </a:r>
          </a:p>
          <a:p>
            <a:r>
              <a:rPr lang="en-US" sz="2667" dirty="0"/>
              <a:t>The Huygens wavelets interfere with each other</a:t>
            </a:r>
          </a:p>
          <a:p>
            <a:r>
              <a:rPr lang="en-US" sz="2667" dirty="0"/>
              <a:t>The center bright band is twice width of the other bands.</a:t>
            </a:r>
          </a:p>
        </p:txBody>
      </p:sp>
      <p:pic>
        <p:nvPicPr>
          <p:cNvPr id="9" name="Content Placeholder 8" descr="F27.19.jpg"/>
          <p:cNvPicPr>
            <a:picLocks noGrp="1" noChangeAspect="1"/>
          </p:cNvPicPr>
          <p:nvPr>
            <p:ph sz="half" idx="4294967295"/>
          </p:nvPr>
        </p:nvPicPr>
        <p:blipFill>
          <a:blip r:embed="rId3" cstate="print"/>
          <a:stretch>
            <a:fillRect/>
          </a:stretch>
        </p:blipFill>
        <p:spPr>
          <a:xfrm>
            <a:off x="2540002" y="3429000"/>
            <a:ext cx="5107516"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3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3" name="Content Placeholder 2"/>
          <p:cNvSpPr>
            <a:spLocks noGrp="1"/>
          </p:cNvSpPr>
          <p:nvPr>
            <p:ph sz="half" idx="1"/>
          </p:nvPr>
        </p:nvSpPr>
        <p:spPr/>
        <p:txBody>
          <a:bodyPr>
            <a:normAutofit/>
          </a:bodyPr>
          <a:lstStyle/>
          <a:p>
            <a:r>
              <a:rPr lang="en-US" dirty="0"/>
              <a:t>First order dark band occurs when left edge and right edge  path lengths differ by 1 wavelength.</a:t>
            </a:r>
          </a:p>
          <a:p>
            <a:r>
              <a:rPr lang="en-US" dirty="0"/>
              <a:t>The center wave path length differs by ½ wavelength leading to the destructive interference.</a:t>
            </a:r>
          </a:p>
          <a:p>
            <a:r>
              <a:rPr lang="en-US" dirty="0"/>
              <a:t>The wavelet slightly below #1 will cancel with wavelet slightly below #3 and so on.</a:t>
            </a:r>
          </a:p>
        </p:txBody>
      </p:sp>
      <p:pic>
        <p:nvPicPr>
          <p:cNvPr id="5" name="Content Placeholder 4" descr="F27.21.jpg"/>
          <p:cNvPicPr>
            <a:picLocks noGrp="1" noChangeAspect="1"/>
          </p:cNvPicPr>
          <p:nvPr>
            <p:ph sz="half" idx="2"/>
          </p:nvPr>
        </p:nvPicPr>
        <p:blipFill>
          <a:blip r:embed="rId3" cstate="print"/>
          <a:stretch>
            <a:fillRect/>
          </a:stretch>
        </p:blipFill>
        <p:spPr>
          <a:xfrm>
            <a:off x="7721600" y="989269"/>
            <a:ext cx="3048000" cy="5868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3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𝑊</m:t>
                              </m:r>
                            </m:den>
                          </m:f>
                        </m:e>
                      </m:func>
                    </m:oMath>
                  </m:oMathPara>
                </a14:m>
                <a:endParaRPr lang="en-US" dirty="0"/>
              </a:p>
              <a:p>
                <a:r>
                  <a:rPr lang="en-US" dirty="0"/>
                  <a:t>For multiple dark fringes</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sin</m:t>
                          </m:r>
                        </m:fName>
                        <m:e>
                          <m:r>
                            <a:rPr lang="en-US" b="0" i="1" smtClean="0">
                              <a:latin typeface="Cambria Math"/>
                            </a:rPr>
                            <m:t>𝜃</m:t>
                          </m:r>
                        </m:e>
                      </m:func>
                      <m:r>
                        <a:rPr lang="en-US" b="0" i="1" smtClean="0">
                          <a:latin typeface="Cambria Math"/>
                        </a:rPr>
                        <m:t>=</m:t>
                      </m:r>
                      <m:r>
                        <a:rPr lang="en-US" b="0" i="1" smtClean="0">
                          <a:latin typeface="Cambria Math"/>
                        </a:rPr>
                        <m:t>𝑚</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𝑊</m:t>
                          </m:r>
                        </m:den>
                      </m:f>
                    </m:oMath>
                  </m:oMathPara>
                </a14:m>
                <a:endParaRPr lang="en-US" dirty="0"/>
              </a:p>
              <a:p>
                <a:r>
                  <a:rPr lang="en-US" dirty="0"/>
                  <a:t>Where</a:t>
                </a:r>
              </a:p>
              <a:p>
                <a:pPr lvl="1"/>
                <a:r>
                  <a:rPr lang="el-GR" i="1" dirty="0"/>
                  <a:t>θ</a:t>
                </a:r>
                <a:r>
                  <a:rPr lang="en-US" dirty="0"/>
                  <a:t> = angle between wave and normal to slit</a:t>
                </a:r>
              </a:p>
              <a:p>
                <a:pPr lvl="1"/>
                <a:r>
                  <a:rPr lang="en-US" i="1" dirty="0"/>
                  <a:t>m</a:t>
                </a:r>
                <a:r>
                  <a:rPr lang="en-US" dirty="0"/>
                  <a:t> = dark band order</a:t>
                </a:r>
              </a:p>
              <a:p>
                <a:pPr lvl="1"/>
                <a:r>
                  <a:rPr lang="el-GR" i="1" dirty="0"/>
                  <a:t>λ</a:t>
                </a:r>
                <a:r>
                  <a:rPr lang="en-US" dirty="0"/>
                  <a:t> = wavelength</a:t>
                </a:r>
              </a:p>
              <a:p>
                <a:pPr lvl="1"/>
                <a:r>
                  <a:rPr lang="en-US" i="1" dirty="0"/>
                  <a:t>W</a:t>
                </a:r>
                <a:r>
                  <a:rPr lang="en-US" dirty="0"/>
                  <a:t> = width of slit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822"/>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lstStyle/>
          <a:p>
            <a:endParaRPr lang="en-US"/>
          </a:p>
        </p:txBody>
      </p:sp>
      <p:pic>
        <p:nvPicPr>
          <p:cNvPr id="6" name="Content Placeholder 4" descr="F27.21.jpg"/>
          <p:cNvPicPr>
            <a:picLocks noChangeAspect="1"/>
          </p:cNvPicPr>
          <p:nvPr/>
        </p:nvPicPr>
        <p:blipFill>
          <a:blip r:embed="rId4" cstate="print"/>
          <a:stretch>
            <a:fillRect/>
          </a:stretch>
        </p:blipFill>
        <p:spPr>
          <a:xfrm>
            <a:off x="7721600" y="989269"/>
            <a:ext cx="3048000" cy="5868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831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laser shines through a single slit of width </a:t>
                </a:r>
                <a14:m>
                  <m:oMath xmlns:m="http://schemas.openxmlformats.org/officeDocument/2006/math">
                    <m:r>
                      <a:rPr lang="en-US" i="1" dirty="0" smtClean="0">
                        <a:latin typeface="Cambria Math"/>
                      </a:rPr>
                      <m:t>3.25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oMath>
                </a14:m>
                <a:r>
                  <a:rPr lang="en-US" dirty="0"/>
                  <a:t> m.  The first order dark fringe is 10.2 cm from the center and the slit is 50 cm from the screen.  What is the wavelength of the laser?</a:t>
                </a:r>
              </a:p>
              <a:p>
                <a:pPr lvl="1"/>
                <a:r>
                  <a:rPr lang="en-US" dirty="0"/>
                  <a:t>650 nm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66" t="-1481"/>
                </a:stretch>
              </a:blipFill>
            </p:spPr>
            <p:txBody>
              <a:bodyPr/>
              <a:lstStyle/>
              <a:p>
                <a:r>
                  <a:rPr lang="en-US">
                    <a:noFill/>
                  </a:rPr>
                  <a:t> </a:t>
                </a:r>
              </a:p>
            </p:txBody>
          </p:sp>
        </mc:Fallback>
      </mc:AlternateContent>
      <p:sp>
        <p:nvSpPr>
          <p:cNvPr id="4" name="Isosceles Triangle 3"/>
          <p:cNvSpPr/>
          <p:nvPr/>
        </p:nvSpPr>
        <p:spPr>
          <a:xfrm>
            <a:off x="1320800" y="4648200"/>
            <a:ext cx="8331200" cy="1143000"/>
          </a:xfrm>
          <a:prstGeom prst="triangle">
            <a:avLst>
              <a:gd name="adj" fmla="val 10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9753600" y="5029201"/>
            <a:ext cx="1422400" cy="461665"/>
          </a:xfrm>
          <a:prstGeom prst="rect">
            <a:avLst/>
          </a:prstGeom>
          <a:noFill/>
        </p:spPr>
        <p:txBody>
          <a:bodyPr wrap="square" rtlCol="0">
            <a:spAutoFit/>
          </a:bodyPr>
          <a:lstStyle/>
          <a:p>
            <a:r>
              <a:rPr lang="en-US" sz="2400" dirty="0"/>
              <a:t>10.2 cm</a:t>
            </a:r>
          </a:p>
        </p:txBody>
      </p:sp>
      <p:sp>
        <p:nvSpPr>
          <p:cNvPr id="6" name="TextBox 5"/>
          <p:cNvSpPr txBox="1"/>
          <p:nvPr/>
        </p:nvSpPr>
        <p:spPr>
          <a:xfrm>
            <a:off x="5181600" y="5791201"/>
            <a:ext cx="1422400" cy="461665"/>
          </a:xfrm>
          <a:prstGeom prst="rect">
            <a:avLst/>
          </a:prstGeom>
          <a:noFill/>
        </p:spPr>
        <p:txBody>
          <a:bodyPr wrap="square" rtlCol="0">
            <a:spAutoFit/>
          </a:bodyPr>
          <a:lstStyle/>
          <a:p>
            <a:r>
              <a:rPr lang="en-US" sz="2400" dirty="0"/>
              <a:t>50 cm</a:t>
            </a:r>
          </a:p>
        </p:txBody>
      </p:sp>
      <p:sp>
        <p:nvSpPr>
          <p:cNvPr id="7" name="TextBox 6"/>
          <p:cNvSpPr txBox="1"/>
          <p:nvPr/>
        </p:nvSpPr>
        <p:spPr>
          <a:xfrm>
            <a:off x="3251200" y="5410201"/>
            <a:ext cx="1422400" cy="461665"/>
          </a:xfrm>
          <a:prstGeom prst="rect">
            <a:avLst/>
          </a:prstGeom>
          <a:noFill/>
        </p:spPr>
        <p:txBody>
          <a:bodyPr wrap="square" rtlCol="0">
            <a:spAutoFit/>
          </a:bodyPr>
          <a:lstStyle/>
          <a:p>
            <a:r>
              <a:rPr lang="en-US" sz="2400" dirty="0"/>
              <a:t>11.53°</a:t>
            </a:r>
          </a:p>
        </p:txBody>
      </p:sp>
    </p:spTree>
    <p:extLst>
      <p:ext uri="{BB962C8B-B14F-4D97-AF65-F5344CB8AC3E}">
        <p14:creationId xmlns:p14="http://schemas.microsoft.com/office/powerpoint/2010/main" val="20352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3" name="Content Placeholder 2"/>
          <p:cNvSpPr>
            <a:spLocks noGrp="1"/>
          </p:cNvSpPr>
          <p:nvPr>
            <p:ph idx="1"/>
          </p:nvPr>
        </p:nvSpPr>
        <p:spPr/>
        <p:txBody>
          <a:bodyPr>
            <a:normAutofit/>
          </a:bodyPr>
          <a:lstStyle/>
          <a:p>
            <a:r>
              <a:rPr lang="en-US" dirty="0"/>
              <a:t>Application – Microchip Production</a:t>
            </a:r>
          </a:p>
          <a:p>
            <a:pPr lvl="1"/>
            <a:r>
              <a:rPr lang="en-US" dirty="0"/>
              <a:t>Very small electrical components are used.</a:t>
            </a:r>
          </a:p>
          <a:p>
            <a:pPr lvl="1"/>
            <a:r>
              <a:rPr lang="en-US" dirty="0"/>
              <a:t>Make masks similar to photographic slides.</a:t>
            </a:r>
          </a:p>
          <a:p>
            <a:pPr lvl="1"/>
            <a:r>
              <a:rPr lang="en-US" dirty="0"/>
              <a:t>Light shines through the mask onto silicon wafers coated with photosensitive material.</a:t>
            </a:r>
          </a:p>
          <a:p>
            <a:pPr lvl="1"/>
            <a:r>
              <a:rPr lang="en-US" dirty="0"/>
              <a:t>The exposed portions are chemically removed later.</a:t>
            </a:r>
          </a:p>
          <a:p>
            <a:pPr lvl="1"/>
            <a:r>
              <a:rPr lang="en-US" dirty="0"/>
              <a:t>If too much diffraction occurs, the lines will overlap.</a:t>
            </a:r>
          </a:p>
          <a:p>
            <a:pPr lvl="1"/>
            <a:r>
              <a:rPr lang="en-US" dirty="0"/>
              <a:t>Currently UV rays which have smaller wavelengths than visible light is used to minimize </a:t>
            </a:r>
            <a:r>
              <a:rPr lang="el-GR" i="1" dirty="0"/>
              <a:t>λ</a:t>
            </a:r>
            <a:r>
              <a:rPr lang="en-US" dirty="0"/>
              <a:t>/</a:t>
            </a:r>
            <a:r>
              <a:rPr lang="en-US" i="1" dirty="0"/>
              <a:t>W</a:t>
            </a:r>
            <a:r>
              <a:rPr lang="en-US" dirty="0"/>
              <a:t> ratio.</a:t>
            </a:r>
          </a:p>
          <a:p>
            <a:pPr lvl="1"/>
            <a:r>
              <a:rPr lang="en-US" dirty="0"/>
              <a:t>To improve could use X-rays or Gamma Rays with even smaller wavelengths.</a:t>
            </a:r>
          </a:p>
        </p:txBody>
      </p:sp>
    </p:spTree>
    <p:extLst>
      <p:ext uri="{BB962C8B-B14F-4D97-AF65-F5344CB8AC3E}">
        <p14:creationId xmlns:p14="http://schemas.microsoft.com/office/powerpoint/2010/main" val="37591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Light going through a circular aperture has diffraction</a:t>
                </a:r>
              </a:p>
              <a:p>
                <a:pPr lvl="1"/>
                <a:r>
                  <a:rPr lang="en-US" dirty="0"/>
                  <a:t>Also true for light from lens and mirrors</a:t>
                </a:r>
              </a:p>
              <a:p>
                <a:r>
                  <a:rPr lang="en-US" dirty="0"/>
                  <a:t>1</a:t>
                </a:r>
                <a:r>
                  <a:rPr lang="en-US" baseline="30000" dirty="0"/>
                  <a:t>st</a:t>
                </a:r>
                <a:r>
                  <a:rPr lang="en-US" dirty="0"/>
                  <a:t> minimum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1" smtClean="0">
                          <a:latin typeface="Cambria Math"/>
                        </a:rPr>
                        <m:t>=1.22</m:t>
                      </m:r>
                      <m:f>
                        <m:fPr>
                          <m:ctrlPr>
                            <a:rPr lang="en-US" b="0" i="1" smtClean="0">
                              <a:latin typeface="Cambria Math" panose="02040503050406030204" pitchFamily="18" charset="0"/>
                            </a:rPr>
                          </m:ctrlPr>
                        </m:fPr>
                        <m:num>
                          <m:r>
                            <a:rPr lang="en-US" b="0" i="1" smtClean="0">
                              <a:latin typeface="Cambria Math"/>
                            </a:rPr>
                            <m:t>𝜆</m:t>
                          </m:r>
                        </m:num>
                        <m:den>
                          <m:r>
                            <a:rPr lang="en-US" b="0" i="1" smtClean="0">
                              <a:latin typeface="Cambria Math"/>
                            </a:rPr>
                            <m:t>𝐷</m:t>
                          </m:r>
                        </m:den>
                      </m:f>
                    </m:oMath>
                  </m:oMathPara>
                </a14:m>
                <a:endParaRPr lang="en-US" b="0" dirty="0"/>
              </a:p>
              <a:p>
                <a:pPr lvl="1"/>
                <a:r>
                  <a:rPr lang="en-US" dirty="0"/>
                  <a:t>Where</a:t>
                </a:r>
              </a:p>
              <a:p>
                <a:pPr lvl="1"/>
                <a14:m>
                  <m:oMath xmlns:m="http://schemas.openxmlformats.org/officeDocument/2006/math">
                    <m:r>
                      <a:rPr lang="en-US" b="0" i="1" smtClean="0">
                        <a:latin typeface="Cambria Math"/>
                      </a:rPr>
                      <m:t>𝜃</m:t>
                    </m:r>
                  </m:oMath>
                </a14:m>
                <a:r>
                  <a:rPr lang="en-US" dirty="0"/>
                  <a:t> is in radians</a:t>
                </a:r>
              </a:p>
              <a:p>
                <a:pPr lvl="1"/>
                <a14:m>
                  <m:oMath xmlns:m="http://schemas.openxmlformats.org/officeDocument/2006/math">
                    <m:r>
                      <a:rPr lang="en-US" b="0" i="1" smtClean="0">
                        <a:latin typeface="Cambria Math"/>
                      </a:rPr>
                      <m:t>𝜆</m:t>
                    </m:r>
                  </m:oMath>
                </a14:m>
                <a:r>
                  <a:rPr lang="en-US" dirty="0"/>
                  <a:t> is the wavelength</a:t>
                </a:r>
              </a:p>
              <a:p>
                <a:pPr lvl="1"/>
                <a:r>
                  <a:rPr lang="en-US" i="1" dirty="0"/>
                  <a:t>D</a:t>
                </a:r>
                <a:r>
                  <a:rPr lang="en-US" dirty="0"/>
                  <a:t> is the diameter of aperture, lens, mirror, etc.</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822" t="-2005" b="-2005"/>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r>
              <a:rPr lang="en-US" dirty="0"/>
              <a:t>The diffraction limits the amount of detail or resolution</a:t>
            </a:r>
          </a:p>
          <a:p>
            <a:r>
              <a:rPr lang="en-US" dirty="0"/>
              <a:t>Two images are just resolvable when the center of the diffraction pattern of one is directly over the first minimum of the other.</a:t>
            </a: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1070"/>
          <a:stretch/>
        </p:blipFill>
        <p:spPr bwMode="auto">
          <a:xfrm>
            <a:off x="5232400" y="3909217"/>
            <a:ext cx="6959600" cy="2022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5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12-03 Single Slit Diffraction</a:t>
            </a:r>
            <a:endParaRPr lang="en-US" sz="4267" dirty="0"/>
          </a:p>
        </p:txBody>
      </p:sp>
      <p:sp>
        <p:nvSpPr>
          <p:cNvPr id="3" name="Content Placeholder 2"/>
          <p:cNvSpPr>
            <a:spLocks noGrp="1"/>
          </p:cNvSpPr>
          <p:nvPr>
            <p:ph sz="half" idx="1"/>
          </p:nvPr>
        </p:nvSpPr>
        <p:spPr/>
        <p:txBody>
          <a:bodyPr>
            <a:normAutofit/>
          </a:bodyPr>
          <a:lstStyle/>
          <a:p>
            <a:r>
              <a:rPr lang="en-US" dirty="0"/>
              <a:t>(a) What is the minimum angular spread of a 633-nm wavelength He-Ne laser beam that is originally 1.00 mm in diameter? (b) If this laser is aimed at a mountain cliff 15.0 km away, how big will the illuminated spot be?</a:t>
            </a:r>
          </a:p>
          <a:p>
            <a:r>
              <a:rPr lang="en-US" dirty="0"/>
              <a:t>23.2 m</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00800" y="1874521"/>
            <a:ext cx="5791200" cy="284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7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B4957-C9E7-6FD3-EDD2-1A65768CE478}"/>
              </a:ext>
            </a:extLst>
          </p:cNvPr>
          <p:cNvSpPr>
            <a:spLocks noGrp="1"/>
          </p:cNvSpPr>
          <p:nvPr>
            <p:ph type="title"/>
          </p:nvPr>
        </p:nvSpPr>
        <p:spPr/>
        <p:txBody>
          <a:bodyPr/>
          <a:lstStyle/>
          <a:p>
            <a:r>
              <a:rPr lang="en-US" dirty="0"/>
              <a:t>12-01 The Double Slit Experiment</a:t>
            </a:r>
          </a:p>
        </p:txBody>
      </p:sp>
      <p:sp>
        <p:nvSpPr>
          <p:cNvPr id="5" name="Text Placeholder 4">
            <a:extLst>
              <a:ext uri="{FF2B5EF4-FFF2-40B4-BE49-F238E27FC236}">
                <a16:creationId xmlns:a16="http://schemas.microsoft.com/office/drawing/2014/main" id="{5D10546F-FED1-2F3B-E712-50E24F8ABB34}"/>
              </a:ext>
            </a:extLst>
          </p:cNvPr>
          <p:cNvSpPr>
            <a:spLocks noGrp="1"/>
          </p:cNvSpPr>
          <p:nvPr>
            <p:ph type="body" idx="1"/>
          </p:nvPr>
        </p:nvSpPr>
        <p:spPr/>
        <p:txBody>
          <a:bodyPr>
            <a:normAutofit/>
          </a:bodyPr>
          <a:lstStyle/>
          <a:p>
            <a:r>
              <a:rPr lang="en-US" dirty="0"/>
              <a:t>In this lesson you will…</a:t>
            </a:r>
          </a:p>
          <a:p>
            <a:pPr marL="342900" indent="-342900">
              <a:buFont typeface="Arial" panose="020B0604020202020204" pitchFamily="34" charset="0"/>
              <a:buChar char="•"/>
            </a:pPr>
            <a:r>
              <a:rPr lang="en-US" dirty="0"/>
              <a:t>Explain the double slit experiment</a:t>
            </a:r>
          </a:p>
          <a:p>
            <a:pPr marL="342900" indent="-342900">
              <a:buFont typeface="Arial" panose="020B0604020202020204" pitchFamily="34" charset="0"/>
              <a:buChar char="•"/>
            </a:pPr>
            <a:r>
              <a:rPr lang="en-US" dirty="0"/>
              <a:t>Calculate the double slit diffraction pattern</a:t>
            </a:r>
          </a:p>
          <a:p>
            <a:endParaRPr lang="en-US" dirty="0"/>
          </a:p>
        </p:txBody>
      </p:sp>
    </p:spTree>
    <p:extLst>
      <p:ext uri="{BB962C8B-B14F-4D97-AF65-F5344CB8AC3E}">
        <p14:creationId xmlns:p14="http://schemas.microsoft.com/office/powerpoint/2010/main" val="106522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12-03 Practice Work</a:t>
            </a:r>
          </a:p>
        </p:txBody>
      </p:sp>
      <p:sp>
        <p:nvSpPr>
          <p:cNvPr id="3" name="Content Placeholder 2"/>
          <p:cNvSpPr>
            <a:spLocks noGrp="1"/>
          </p:cNvSpPr>
          <p:nvPr>
            <p:ph idx="1"/>
          </p:nvPr>
        </p:nvSpPr>
        <p:spPr/>
        <p:txBody>
          <a:bodyPr>
            <a:normAutofit/>
          </a:bodyPr>
          <a:lstStyle/>
          <a:p>
            <a:r>
              <a:rPr lang="en-US" dirty="0"/>
              <a:t>Don’t let frivolities interfere with your learning.</a:t>
            </a:r>
          </a:p>
          <a:p>
            <a:endParaRPr lang="en-US" dirty="0"/>
          </a:p>
          <a:p>
            <a:r>
              <a:rPr lang="en-US" dirty="0"/>
              <a:t>Read </a:t>
            </a:r>
          </a:p>
          <a:p>
            <a:pPr lvl="1"/>
            <a:r>
              <a:rPr lang="en-US" dirty="0"/>
              <a:t>OpenStax College Physics 2e 29.1</a:t>
            </a:r>
          </a:p>
          <a:p>
            <a:pPr lvl="1"/>
            <a:r>
              <a:rPr lang="en-US" dirty="0"/>
              <a:t>OR</a:t>
            </a:r>
          </a:p>
          <a:p>
            <a:pPr lvl="1"/>
            <a:r>
              <a:rPr lang="en-US" dirty="0"/>
              <a:t>OpenStax High School Physics 21.1</a:t>
            </a:r>
          </a:p>
        </p:txBody>
      </p:sp>
    </p:spTree>
    <p:extLst>
      <p:ext uri="{BB962C8B-B14F-4D97-AF65-F5344CB8AC3E}">
        <p14:creationId xmlns:p14="http://schemas.microsoft.com/office/powerpoint/2010/main" val="2057515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D3F2-A1B7-AC89-31BF-57EE4C550894}"/>
              </a:ext>
            </a:extLst>
          </p:cNvPr>
          <p:cNvSpPr>
            <a:spLocks noGrp="1"/>
          </p:cNvSpPr>
          <p:nvPr>
            <p:ph type="title"/>
          </p:nvPr>
        </p:nvSpPr>
        <p:spPr/>
        <p:txBody>
          <a:bodyPr/>
          <a:lstStyle/>
          <a:p>
            <a:r>
              <a:rPr lang="en-US" dirty="0"/>
              <a:t>12-04 Quantum Nature of Light</a:t>
            </a:r>
          </a:p>
        </p:txBody>
      </p:sp>
      <p:sp>
        <p:nvSpPr>
          <p:cNvPr id="3" name="Text Placeholder 2">
            <a:extLst>
              <a:ext uri="{FF2B5EF4-FFF2-40B4-BE49-F238E27FC236}">
                <a16:creationId xmlns:a16="http://schemas.microsoft.com/office/drawing/2014/main" id="{E4D12211-2FC7-51E9-FD9B-504B2968456F}"/>
              </a:ext>
            </a:extLst>
          </p:cNvPr>
          <p:cNvSpPr>
            <a:spLocks noGrp="1"/>
          </p:cNvSpPr>
          <p:nvPr>
            <p:ph type="body" idx="1"/>
          </p:nvPr>
        </p:nvSpPr>
        <p:spPr/>
        <p:txBody>
          <a:bodyPr/>
          <a:lstStyle/>
          <a:p>
            <a:r>
              <a:rPr lang="en-US" dirty="0"/>
              <a:t>In this lesson you will…</a:t>
            </a:r>
          </a:p>
          <a:p>
            <a:pPr marL="342900" indent="-342900">
              <a:buFont typeface="Arial" panose="020B0604020202020204" pitchFamily="34" charset="0"/>
              <a:buChar char="•"/>
            </a:pPr>
            <a:r>
              <a:rPr lang="en-US" dirty="0"/>
              <a:t>Explain blackbody radiation</a:t>
            </a:r>
          </a:p>
          <a:p>
            <a:pPr marL="342900" indent="-342900">
              <a:buFont typeface="Arial" panose="020B0604020202020204" pitchFamily="34" charset="0"/>
              <a:buChar char="•"/>
            </a:pPr>
            <a:r>
              <a:rPr lang="en-US" dirty="0"/>
              <a:t>Explain the quantization of light</a:t>
            </a:r>
          </a:p>
        </p:txBody>
      </p:sp>
    </p:spTree>
    <p:extLst>
      <p:ext uri="{BB962C8B-B14F-4D97-AF65-F5344CB8AC3E}">
        <p14:creationId xmlns:p14="http://schemas.microsoft.com/office/powerpoint/2010/main" val="1968723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7264-A174-AF20-7394-BE917E189D4E}"/>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786D21CF-4982-F28D-FD0C-C367847546AD}"/>
              </a:ext>
            </a:extLst>
          </p:cNvPr>
          <p:cNvSpPr>
            <a:spLocks noGrp="1"/>
          </p:cNvSpPr>
          <p:nvPr>
            <p:ph sz="half" idx="1"/>
          </p:nvPr>
        </p:nvSpPr>
        <p:spPr/>
        <p:txBody>
          <a:bodyPr/>
          <a:lstStyle/>
          <a:p>
            <a:r>
              <a:rPr lang="en-US" dirty="0"/>
              <a:t>It is hotter to wear black clothes in the sun than to wear white</a:t>
            </a:r>
          </a:p>
          <a:p>
            <a:r>
              <a:rPr lang="en-US" dirty="0"/>
              <a:t>Black absorbs all light</a:t>
            </a:r>
          </a:p>
          <a:p>
            <a:pPr lvl="1"/>
            <a:r>
              <a:rPr lang="en-US" dirty="0"/>
              <a:t>It also re-emits that light</a:t>
            </a:r>
          </a:p>
          <a:p>
            <a:r>
              <a:rPr lang="en-US" dirty="0"/>
              <a:t>Blackbody</a:t>
            </a:r>
          </a:p>
          <a:p>
            <a:pPr lvl="1"/>
            <a:r>
              <a:rPr lang="en-US" dirty="0"/>
              <a:t>Absorbs all light</a:t>
            </a:r>
          </a:p>
          <a:p>
            <a:pPr lvl="1"/>
            <a:r>
              <a:rPr lang="en-US" dirty="0"/>
              <a:t>Re-emits all that light</a:t>
            </a:r>
          </a:p>
          <a:p>
            <a:r>
              <a:rPr lang="en-US" dirty="0"/>
              <a:t>The color that a hot object (blackbody) emits depends on its temperature.</a:t>
            </a:r>
          </a:p>
          <a:p>
            <a:pPr lvl="1"/>
            <a:endParaRPr lang="en-US" dirty="0"/>
          </a:p>
        </p:txBody>
      </p:sp>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FD618419-25B8-D2C7-0305-90660AA9A379}"/>
              </a:ext>
            </a:extLst>
          </p:cNvPr>
          <p:cNvPicPr preferRelativeResize="0">
            <a:picLocks noGrp="1"/>
          </p:cNvPicPr>
          <p:nvPr>
            <p:ph sz="half" idx="2"/>
          </p:nvPr>
        </p:nvPicPr>
        <p:blipFill rotWithShape="1">
          <a:blip r:embed="rId3">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39929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1CE2-EE65-F999-0D38-B28C5CBA0237}"/>
              </a:ext>
            </a:extLst>
          </p:cNvPr>
          <p:cNvSpPr>
            <a:spLocks noGrp="1"/>
          </p:cNvSpPr>
          <p:nvPr>
            <p:ph type="title"/>
          </p:nvPr>
        </p:nvSpPr>
        <p:spPr/>
        <p:txBody>
          <a:bodyPr/>
          <a:lstStyle/>
          <a:p>
            <a:r>
              <a:rPr lang="en-US" dirty="0"/>
              <a:t>12-04 Quantum Nature of Light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5192B8-8E94-153C-A919-CACD0C127FE6}"/>
                  </a:ext>
                </a:extLst>
              </p:cNvPr>
              <p:cNvSpPr>
                <a:spLocks noGrp="1"/>
              </p:cNvSpPr>
              <p:nvPr>
                <p:ph sz="half" idx="1"/>
              </p:nvPr>
            </p:nvSpPr>
            <p:spPr/>
            <p:txBody>
              <a:bodyPr/>
              <a:lstStyle/>
              <a:p>
                <a:r>
                  <a:rPr lang="en-US" dirty="0"/>
                  <a:t>As the temperature increases, the total amount of energy increases</a:t>
                </a:r>
              </a:p>
              <a:p>
                <a:r>
                  <a:rPr lang="en-US" dirty="0"/>
                  <a:t>While all the wavelengths are emitted, there is one peak wavelength</a:t>
                </a:r>
              </a:p>
              <a:p>
                <a:r>
                  <a:rPr lang="en-US" dirty="0"/>
                  <a:t>As the temperature increases, the peak wavelength gets shorter</a:t>
                </a:r>
              </a:p>
              <a:p>
                <a:pPr lvl="1"/>
                <a:r>
                  <a:rPr lang="en-US" dirty="0"/>
                  <a:t>The increased temperature atoms move faster and the frequency of the light increases.</a:t>
                </a:r>
              </a:p>
              <a:p>
                <a:pPr lvl="1"/>
                <a:r>
                  <a:rPr lang="en-US" dirty="0"/>
                  <a:t>By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𝜆</m:t>
                    </m:r>
                  </m:oMath>
                </a14:m>
                <a:r>
                  <a:rPr lang="en-US" dirty="0"/>
                  <a:t>, the wavelength decreases</a:t>
                </a:r>
              </a:p>
            </p:txBody>
          </p:sp>
        </mc:Choice>
        <mc:Fallback xmlns="">
          <p:sp>
            <p:nvSpPr>
              <p:cNvPr id="3" name="Content Placeholder 2">
                <a:extLst>
                  <a:ext uri="{FF2B5EF4-FFF2-40B4-BE49-F238E27FC236}">
                    <a16:creationId xmlns:a16="http://schemas.microsoft.com/office/drawing/2014/main" id="{FD5192B8-8E94-153C-A919-CACD0C127FE6}"/>
                  </a:ext>
                </a:extLst>
              </p:cNvPr>
              <p:cNvSpPr>
                <a:spLocks noGrp="1" noRot="1" noChangeAspect="1" noMove="1" noResize="1" noEditPoints="1" noAdjustHandles="1" noChangeArrowheads="1" noChangeShapeType="1" noTextEdit="1"/>
              </p:cNvSpPr>
              <p:nvPr>
                <p:ph sz="half" idx="1"/>
              </p:nvPr>
            </p:nvSpPr>
            <p:spPr>
              <a:blipFill>
                <a:blip r:embed="rId2"/>
                <a:stretch>
                  <a:fillRect l="-1822" t="-2005" r="-2632" b="-1533"/>
                </a:stretch>
              </a:blipFill>
            </p:spPr>
            <p:txBody>
              <a:bodyPr/>
              <a:lstStyle/>
              <a:p>
                <a:r>
                  <a:rPr lang="en-US">
                    <a:noFill/>
                  </a:rPr>
                  <a:t> </a:t>
                </a:r>
              </a:p>
            </p:txBody>
          </p:sp>
        </mc:Fallback>
      </mc:AlternateContent>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74676FBB-0368-0926-FCB0-9FE3ADD6538A}"/>
              </a:ext>
            </a:extLst>
          </p:cNvPr>
          <p:cNvPicPr preferRelativeResize="0">
            <a:picLocks noGrp="1"/>
          </p:cNvPicPr>
          <p:nvPr>
            <p:ph sz="half" idx="2"/>
          </p:nvPr>
        </p:nvPicPr>
        <p:blipFill rotWithShape="1">
          <a:blip r:embed="rId3">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263109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7BCF-9FED-C76E-2491-AF87C83FC3CC}"/>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4F196B4D-3D62-C723-501B-F5348B5436A6}"/>
              </a:ext>
            </a:extLst>
          </p:cNvPr>
          <p:cNvSpPr>
            <a:spLocks noGrp="1"/>
          </p:cNvSpPr>
          <p:nvPr>
            <p:ph sz="half" idx="1"/>
          </p:nvPr>
        </p:nvSpPr>
        <p:spPr/>
        <p:txBody>
          <a:bodyPr/>
          <a:lstStyle/>
          <a:p>
            <a:r>
              <a:rPr lang="en-US" dirty="0"/>
              <a:t>This graph does not match classical physics which is based on continuous energy</a:t>
            </a:r>
          </a:p>
          <a:p>
            <a:r>
              <a:rPr lang="en-US" dirty="0"/>
              <a:t>Planck invented the idea that the frequencies emitted are based on probabilities</a:t>
            </a:r>
          </a:p>
          <a:p>
            <a:r>
              <a:rPr lang="en-US" dirty="0"/>
              <a:t>Energy is quantum</a:t>
            </a:r>
          </a:p>
          <a:p>
            <a:pPr lvl="1"/>
            <a:r>
              <a:rPr lang="en-US" dirty="0"/>
              <a:t>Only exists in certain amounts</a:t>
            </a:r>
          </a:p>
          <a:p>
            <a:pPr lvl="1"/>
            <a:r>
              <a:rPr lang="en-US" dirty="0"/>
              <a:t>Like the number of electrons in something must be a whole number</a:t>
            </a:r>
          </a:p>
          <a:p>
            <a:pPr lvl="1"/>
            <a:r>
              <a:rPr lang="en-US" i="1" dirty="0"/>
              <a:t>E</a:t>
            </a:r>
            <a:r>
              <a:rPr lang="en-US" dirty="0"/>
              <a:t> = </a:t>
            </a:r>
            <a:r>
              <a:rPr lang="en-US" i="1" dirty="0" err="1"/>
              <a:t>nhf</a:t>
            </a:r>
            <a:endParaRPr lang="en-US" i="1" dirty="0"/>
          </a:p>
        </p:txBody>
      </p:sp>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171A6F55-D993-92C9-CF77-991ECCBCEC95}"/>
              </a:ext>
            </a:extLst>
          </p:cNvPr>
          <p:cNvPicPr preferRelativeResize="0">
            <a:picLocks noGrp="1"/>
          </p:cNvPicPr>
          <p:nvPr>
            <p:ph sz="half" idx="2"/>
          </p:nvPr>
        </p:nvPicPr>
        <p:blipFill rotWithShape="1">
          <a:blip r:embed="rId2">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274917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7BCF-9FED-C76E-2491-AF87C83FC3CC}"/>
              </a:ext>
            </a:extLst>
          </p:cNvPr>
          <p:cNvSpPr>
            <a:spLocks noGrp="1"/>
          </p:cNvSpPr>
          <p:nvPr>
            <p:ph type="title"/>
          </p:nvPr>
        </p:nvSpPr>
        <p:spPr/>
        <p:txBody>
          <a:bodyPr/>
          <a:lstStyle/>
          <a:p>
            <a:r>
              <a:rPr lang="en-US" dirty="0"/>
              <a:t>12-04 Quantum Nature of Light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196B4D-3D62-C723-501B-F5348B5436A6}"/>
                  </a:ext>
                </a:extLst>
              </p:cNvPr>
              <p:cNvSpPr>
                <a:spLocks noGrp="1"/>
              </p:cNvSpPr>
              <p:nvPr>
                <p:ph sz="half" idx="1"/>
              </p:nvPr>
            </p:nvSpPr>
            <p:spPr>
              <a:xfrm>
                <a:off x="-1" y="1325562"/>
                <a:ext cx="6561221" cy="5532438"/>
              </a:xfrm>
            </p:spPr>
            <p:txBody>
              <a:bodyPr>
                <a:normAutofit lnSpcReduction="10000"/>
              </a:bodyPr>
              <a:lstStyle/>
              <a:p>
                <a:r>
                  <a:rPr lang="en-US" dirty="0"/>
                  <a:t>Energy is quantum</a:t>
                </a:r>
              </a:p>
              <a:p>
                <a:pPr lvl="1"/>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err="1" smtClean="0">
                        <a:latin typeface="Cambria Math" panose="02040503050406030204" pitchFamily="18" charset="0"/>
                      </a:rPr>
                      <m:t>𝑛h𝑓</m:t>
                    </m:r>
                    <m:r>
                      <a:rPr lang="en-US" b="0" i="1" dirty="0" smtClean="0">
                        <a:latin typeface="Cambria Math" panose="02040503050406030204" pitchFamily="18" charset="0"/>
                      </a:rPr>
                      <m:t>=</m:t>
                    </m:r>
                    <m:r>
                      <a:rPr lang="en-US" b="0" i="1" dirty="0" smtClean="0">
                        <a:latin typeface="Cambria Math" panose="02040503050406030204" pitchFamily="18" charset="0"/>
                      </a:rPr>
                      <m:t>𝑛</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h𝑐</m:t>
                        </m:r>
                      </m:num>
                      <m:den>
                        <m:r>
                          <a:rPr lang="en-US" b="0" i="1" dirty="0" smtClean="0">
                            <a:latin typeface="Cambria Math" panose="02040503050406030204" pitchFamily="18" charset="0"/>
                          </a:rPr>
                          <m:t>𝜆</m:t>
                        </m:r>
                      </m:den>
                    </m:f>
                  </m:oMath>
                </a14:m>
                <a:endParaRPr lang="en-US" i="1" dirty="0"/>
              </a:p>
              <a:p>
                <a:pPr lvl="2"/>
                <a:r>
                  <a:rPr lang="en-US" i="1" dirty="0"/>
                  <a:t>n</a:t>
                </a:r>
                <a:r>
                  <a:rPr lang="en-US" dirty="0"/>
                  <a:t> = 0, 1, 2, 3, … (# of photons)</a:t>
                </a:r>
              </a:p>
              <a:p>
                <a:pPr lvl="2"/>
                <a:r>
                  <a:rPr lang="en-US" i="1" dirty="0"/>
                  <a:t>h</a:t>
                </a:r>
                <a:r>
                  <a:rPr lang="en-US" dirty="0"/>
                  <a:t> = 6.626×10</a:t>
                </a:r>
                <a:r>
                  <a:rPr lang="en-US" baseline="30000" dirty="0"/>
                  <a:t>−34</a:t>
                </a:r>
                <a:r>
                  <a:rPr lang="en-US" dirty="0"/>
                  <a:t> J·s</a:t>
                </a:r>
              </a:p>
              <a:p>
                <a:pPr lvl="2"/>
                <a:r>
                  <a:rPr lang="en-US" i="1" dirty="0"/>
                  <a:t>f</a:t>
                </a:r>
                <a:r>
                  <a:rPr lang="en-US" dirty="0"/>
                  <a:t> = frequency of light</a:t>
                </a:r>
              </a:p>
              <a:p>
                <a:pPr lvl="1"/>
                <a:r>
                  <a:rPr lang="en-US" dirty="0"/>
                  <a:t>Low frequency (long λ) light is low energy</a:t>
                </a:r>
              </a:p>
              <a:p>
                <a:pPr lvl="1"/>
                <a:r>
                  <a:rPr lang="en-US" dirty="0"/>
                  <a:t>High frequency (short λ) light is high energy</a:t>
                </a:r>
              </a:p>
              <a:p>
                <a:r>
                  <a:rPr lang="en-US" dirty="0"/>
                  <a:t>Low temperature has low energy so more low frequency light</a:t>
                </a:r>
              </a:p>
              <a:p>
                <a:r>
                  <a:rPr lang="en-US" dirty="0"/>
                  <a:t>High temperature has higher energy so more higher frequency light</a:t>
                </a:r>
              </a:p>
            </p:txBody>
          </p:sp>
        </mc:Choice>
        <mc:Fallback xmlns="">
          <p:sp>
            <p:nvSpPr>
              <p:cNvPr id="3" name="Content Placeholder 2">
                <a:extLst>
                  <a:ext uri="{FF2B5EF4-FFF2-40B4-BE49-F238E27FC236}">
                    <a16:creationId xmlns:a16="http://schemas.microsoft.com/office/drawing/2014/main" id="{4F196B4D-3D62-C723-501B-F5348B5436A6}"/>
                  </a:ext>
                </a:extLst>
              </p:cNvPr>
              <p:cNvSpPr>
                <a:spLocks noGrp="1" noRot="1" noChangeAspect="1" noMove="1" noResize="1" noEditPoints="1" noAdjustHandles="1" noChangeArrowheads="1" noChangeShapeType="1" noTextEdit="1"/>
              </p:cNvSpPr>
              <p:nvPr>
                <p:ph sz="half" idx="1"/>
              </p:nvPr>
            </p:nvSpPr>
            <p:spPr>
              <a:xfrm>
                <a:off x="-1" y="1325562"/>
                <a:ext cx="6561221" cy="5532438"/>
              </a:xfrm>
              <a:blipFill>
                <a:blip r:embed="rId3"/>
                <a:stretch>
                  <a:fillRect l="-1673" t="-2643" r="-1115" b="-220"/>
                </a:stretch>
              </a:blipFill>
            </p:spPr>
            <p:txBody>
              <a:bodyPr/>
              <a:lstStyle/>
              <a:p>
                <a:r>
                  <a:rPr lang="en-US">
                    <a:noFill/>
                  </a:rPr>
                  <a:t> </a:t>
                </a:r>
              </a:p>
            </p:txBody>
          </p:sp>
        </mc:Fallback>
      </mc:AlternateContent>
      <p:pic>
        <p:nvPicPr>
          <p:cNvPr id="5" name="Google Shape;52;p8" descr="A graph plotting radiation intensity against wavelength is shown. On the graph, there are three lines, each one corresponding to the temperature of a different radiator. Each of the three lines curves sharply upward and then gradually back downward. This shows two things: First, for each temperature, there is energy emitted across the electromagnetic section. Second, there is a peak wavelength, where the radiation intensity is greatest. On the graph it can be seen that as temperatures get hotter, the peak wavelength shifts to the left of the visible spectrum.">
            <a:extLst>
              <a:ext uri="{FF2B5EF4-FFF2-40B4-BE49-F238E27FC236}">
                <a16:creationId xmlns:a16="http://schemas.microsoft.com/office/drawing/2014/main" id="{171A6F55-D993-92C9-CF77-991ECCBCEC95}"/>
              </a:ext>
            </a:extLst>
          </p:cNvPr>
          <p:cNvPicPr preferRelativeResize="0">
            <a:picLocks noGrp="1"/>
          </p:cNvPicPr>
          <p:nvPr>
            <p:ph sz="half" idx="2"/>
          </p:nvPr>
        </p:nvPicPr>
        <p:blipFill rotWithShape="1">
          <a:blip r:embed="rId4">
            <a:alphaModFix/>
          </a:blip>
          <a:srcRect t="-2421" b="-2420"/>
          <a:stretch/>
        </p:blipFill>
        <p:spPr>
          <a:xfrm>
            <a:off x="6793664" y="-178856"/>
            <a:ext cx="5398336" cy="7036856"/>
          </a:xfrm>
          <a:prstGeom prst="rect">
            <a:avLst/>
          </a:prstGeom>
          <a:noFill/>
          <a:ln>
            <a:noFill/>
          </a:ln>
        </p:spPr>
      </p:pic>
    </p:spTree>
    <p:extLst>
      <p:ext uri="{BB962C8B-B14F-4D97-AF65-F5344CB8AC3E}">
        <p14:creationId xmlns:p14="http://schemas.microsoft.com/office/powerpoint/2010/main" val="40975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370D-CADE-45DD-788E-F6BEEDD52189}"/>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FA971F1B-89E9-737E-CF7A-7F36DAB41D80}"/>
              </a:ext>
            </a:extLst>
          </p:cNvPr>
          <p:cNvSpPr>
            <a:spLocks noGrp="1"/>
          </p:cNvSpPr>
          <p:nvPr>
            <p:ph sz="half" idx="1"/>
          </p:nvPr>
        </p:nvSpPr>
        <p:spPr/>
        <p:txBody>
          <a:bodyPr/>
          <a:lstStyle/>
          <a:p>
            <a:r>
              <a:rPr lang="en-US" dirty="0"/>
              <a:t>The idea of quantized energy earned Planck the Nobel Prize in physics</a:t>
            </a:r>
          </a:p>
          <a:p>
            <a:r>
              <a:rPr lang="en-US" dirty="0"/>
              <a:t>Other things that are quantized</a:t>
            </a:r>
          </a:p>
          <a:p>
            <a:pPr lvl="1"/>
            <a:r>
              <a:rPr lang="en-US" dirty="0"/>
              <a:t>Atoms and molecules</a:t>
            </a:r>
          </a:p>
          <a:p>
            <a:pPr lvl="1"/>
            <a:r>
              <a:rPr lang="en-US" dirty="0"/>
              <a:t>Charge</a:t>
            </a:r>
          </a:p>
          <a:p>
            <a:pPr lvl="1"/>
            <a:r>
              <a:rPr lang="en-US" dirty="0"/>
              <a:t>Electrons </a:t>
            </a:r>
          </a:p>
        </p:txBody>
      </p:sp>
      <p:sp>
        <p:nvSpPr>
          <p:cNvPr id="4" name="Content Placeholder 3">
            <a:extLst>
              <a:ext uri="{FF2B5EF4-FFF2-40B4-BE49-F238E27FC236}">
                <a16:creationId xmlns:a16="http://schemas.microsoft.com/office/drawing/2014/main" id="{05E87AC7-3872-0BAF-0545-CB7DF29B900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100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03E4-B850-D110-D49C-A2C2DBD4C997}"/>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4BD4A1F4-7539-283F-C19B-D6A144323A63}"/>
              </a:ext>
            </a:extLst>
          </p:cNvPr>
          <p:cNvSpPr>
            <a:spLocks noGrp="1"/>
          </p:cNvSpPr>
          <p:nvPr>
            <p:ph sz="half" idx="1"/>
          </p:nvPr>
        </p:nvSpPr>
        <p:spPr/>
        <p:txBody>
          <a:bodyPr/>
          <a:lstStyle/>
          <a:p>
            <a:r>
              <a:rPr lang="en-US" dirty="0"/>
              <a:t>How many photons per second does a typical 10W LED lightbulb produce if 80% of the electrical energy is turned into useable light with an average wavelength of 520 nm?</a:t>
            </a:r>
          </a:p>
          <a:p>
            <a:endParaRPr lang="en-US" dirty="0"/>
          </a:p>
        </p:txBody>
      </p:sp>
      <p:sp>
        <p:nvSpPr>
          <p:cNvPr id="4" name="Content Placeholder 3">
            <a:extLst>
              <a:ext uri="{FF2B5EF4-FFF2-40B4-BE49-F238E27FC236}">
                <a16:creationId xmlns:a16="http://schemas.microsoft.com/office/drawing/2014/main" id="{7940D9A1-B3D8-2C02-7092-B4AB07D9ED7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1358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DFE8-A6D2-F9D9-58E4-22DBAE0FD6C0}"/>
              </a:ext>
            </a:extLst>
          </p:cNvPr>
          <p:cNvSpPr>
            <a:spLocks noGrp="1"/>
          </p:cNvSpPr>
          <p:nvPr>
            <p:ph type="title"/>
          </p:nvPr>
        </p:nvSpPr>
        <p:spPr/>
        <p:txBody>
          <a:bodyPr/>
          <a:lstStyle/>
          <a:p>
            <a:r>
              <a:rPr lang="en-US" dirty="0"/>
              <a:t>12-04 Quantum Nature of Light</a:t>
            </a:r>
          </a:p>
        </p:txBody>
      </p:sp>
      <p:sp>
        <p:nvSpPr>
          <p:cNvPr id="3" name="Content Placeholder 2">
            <a:extLst>
              <a:ext uri="{FF2B5EF4-FFF2-40B4-BE49-F238E27FC236}">
                <a16:creationId xmlns:a16="http://schemas.microsoft.com/office/drawing/2014/main" id="{1307612F-D2CC-ACB4-C8A5-CE165E1EBF1B}"/>
              </a:ext>
            </a:extLst>
          </p:cNvPr>
          <p:cNvSpPr>
            <a:spLocks noGrp="1"/>
          </p:cNvSpPr>
          <p:nvPr>
            <p:ph sz="half" idx="1"/>
          </p:nvPr>
        </p:nvSpPr>
        <p:spPr/>
        <p:txBody>
          <a:bodyPr/>
          <a:lstStyle/>
          <a:p>
            <a:r>
              <a:rPr lang="en-US" dirty="0"/>
              <a:t>Compare the energy of one photon of UV light (λ = 250 nm) with IR light (λ = 890 nm).</a:t>
            </a:r>
          </a:p>
        </p:txBody>
      </p:sp>
      <p:sp>
        <p:nvSpPr>
          <p:cNvPr id="4" name="Content Placeholder 3">
            <a:extLst>
              <a:ext uri="{FF2B5EF4-FFF2-40B4-BE49-F238E27FC236}">
                <a16:creationId xmlns:a16="http://schemas.microsoft.com/office/drawing/2014/main" id="{8AAB18AB-04F3-AD9E-8E05-2A5536D6783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85116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12-04 Practice Work</a:t>
            </a:r>
          </a:p>
        </p:txBody>
      </p:sp>
      <p:sp>
        <p:nvSpPr>
          <p:cNvPr id="3" name="Content Placeholder 2"/>
          <p:cNvSpPr>
            <a:spLocks noGrp="1"/>
          </p:cNvSpPr>
          <p:nvPr>
            <p:ph idx="1"/>
          </p:nvPr>
        </p:nvSpPr>
        <p:spPr/>
        <p:txBody>
          <a:bodyPr>
            <a:normAutofit/>
          </a:bodyPr>
          <a:lstStyle/>
          <a:p>
            <a:r>
              <a:rPr lang="en-US" dirty="0"/>
              <a:t>Radiate the love of Jesus to the world.</a:t>
            </a:r>
          </a:p>
          <a:p>
            <a:endParaRPr lang="en-US" dirty="0"/>
          </a:p>
          <a:p>
            <a:r>
              <a:rPr lang="en-US" dirty="0"/>
              <a:t>Read </a:t>
            </a:r>
          </a:p>
          <a:p>
            <a:pPr lvl="1"/>
            <a:r>
              <a:rPr lang="en-US" dirty="0"/>
              <a:t>OpenStax College Physics 2e 29.2-29.3</a:t>
            </a:r>
          </a:p>
          <a:p>
            <a:pPr lvl="1"/>
            <a:r>
              <a:rPr lang="en-US" dirty="0"/>
              <a:t>OR</a:t>
            </a:r>
          </a:p>
          <a:p>
            <a:pPr lvl="1"/>
            <a:r>
              <a:rPr lang="en-US" dirty="0"/>
              <a:t>OpenStax High School Physics 21.2</a:t>
            </a:r>
          </a:p>
        </p:txBody>
      </p:sp>
    </p:spTree>
    <p:extLst>
      <p:ext uri="{BB962C8B-B14F-4D97-AF65-F5344CB8AC3E}">
        <p14:creationId xmlns:p14="http://schemas.microsoft.com/office/powerpoint/2010/main" val="183903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12-01 The Double Slit Experiment</a:t>
            </a:r>
            <a:endParaRPr lang="en-US" sz="4800" dirty="0"/>
          </a:p>
        </p:txBody>
      </p:sp>
      <p:sp>
        <p:nvSpPr>
          <p:cNvPr id="3" name="Content Placeholder 2"/>
          <p:cNvSpPr>
            <a:spLocks noGrp="1"/>
          </p:cNvSpPr>
          <p:nvPr>
            <p:ph idx="1"/>
          </p:nvPr>
        </p:nvSpPr>
        <p:spPr/>
        <p:txBody>
          <a:bodyPr>
            <a:normAutofit/>
          </a:bodyPr>
          <a:lstStyle/>
          <a:p>
            <a:r>
              <a:rPr lang="en-US" dirty="0"/>
              <a:t>Wave Character of Light</a:t>
            </a:r>
          </a:p>
          <a:p>
            <a:pPr lvl="1"/>
            <a:r>
              <a:rPr lang="en-US" dirty="0"/>
              <a:t>When interacts with object several times it’s wavelength, it acts like a ray</a:t>
            </a:r>
          </a:p>
          <a:p>
            <a:pPr lvl="1"/>
            <a:r>
              <a:rPr lang="en-US" dirty="0"/>
              <a:t>When interacts with smaller objects, it acts like a wave</a:t>
            </a:r>
          </a:p>
        </p:txBody>
      </p:sp>
    </p:spTree>
    <p:extLst>
      <p:ext uri="{BB962C8B-B14F-4D97-AF65-F5344CB8AC3E}">
        <p14:creationId xmlns:p14="http://schemas.microsoft.com/office/powerpoint/2010/main" val="26817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D3F2-A1B7-AC89-31BF-57EE4C550894}"/>
              </a:ext>
            </a:extLst>
          </p:cNvPr>
          <p:cNvSpPr>
            <a:spLocks noGrp="1"/>
          </p:cNvSpPr>
          <p:nvPr>
            <p:ph type="title"/>
          </p:nvPr>
        </p:nvSpPr>
        <p:spPr/>
        <p:txBody>
          <a:bodyPr/>
          <a:lstStyle/>
          <a:p>
            <a:r>
              <a:rPr lang="en-US" dirty="0"/>
              <a:t>12-05 Photoelectric Effect</a:t>
            </a:r>
          </a:p>
        </p:txBody>
      </p:sp>
      <p:sp>
        <p:nvSpPr>
          <p:cNvPr id="3" name="Text Placeholder 2">
            <a:extLst>
              <a:ext uri="{FF2B5EF4-FFF2-40B4-BE49-F238E27FC236}">
                <a16:creationId xmlns:a16="http://schemas.microsoft.com/office/drawing/2014/main" id="{E4D12211-2FC7-51E9-FD9B-504B2968456F}"/>
              </a:ext>
            </a:extLst>
          </p:cNvPr>
          <p:cNvSpPr>
            <a:spLocks noGrp="1"/>
          </p:cNvSpPr>
          <p:nvPr>
            <p:ph type="body" idx="1"/>
          </p:nvPr>
        </p:nvSpPr>
        <p:spPr/>
        <p:txBody>
          <a:bodyPr>
            <a:normAutofit fontScale="92500" lnSpcReduction="10000"/>
          </a:bodyPr>
          <a:lstStyle/>
          <a:p>
            <a:r>
              <a:rPr lang="en-US" dirty="0"/>
              <a:t>In this lesson you will…</a:t>
            </a:r>
          </a:p>
          <a:p>
            <a:pPr marL="342900" indent="-342900">
              <a:buFont typeface="Arial" panose="020B0604020202020204" pitchFamily="34" charset="0"/>
              <a:buChar char="•"/>
            </a:pPr>
            <a:r>
              <a:rPr lang="en-US" dirty="0"/>
              <a:t>Explain photoelectric effect</a:t>
            </a:r>
          </a:p>
          <a:p>
            <a:pPr marL="342900" indent="-342900">
              <a:buFont typeface="Arial" panose="020B0604020202020204" pitchFamily="34" charset="0"/>
              <a:buChar char="•"/>
            </a:pPr>
            <a:r>
              <a:rPr lang="en-US" dirty="0"/>
              <a:t>Find the maximum kinetic energy of electrons ejected from a material struck by light</a:t>
            </a:r>
          </a:p>
        </p:txBody>
      </p:sp>
    </p:spTree>
    <p:extLst>
      <p:ext uri="{BB962C8B-B14F-4D97-AF65-F5344CB8AC3E}">
        <p14:creationId xmlns:p14="http://schemas.microsoft.com/office/powerpoint/2010/main" val="2411089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F3A9-3232-917D-2DF2-08B1FF3D2B6A}"/>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EDFD0090-4473-9A28-744B-6B7D0EF75E2C}"/>
              </a:ext>
            </a:extLst>
          </p:cNvPr>
          <p:cNvSpPr>
            <a:spLocks noGrp="1"/>
          </p:cNvSpPr>
          <p:nvPr>
            <p:ph sz="half" idx="1"/>
          </p:nvPr>
        </p:nvSpPr>
        <p:spPr/>
        <p:txBody>
          <a:bodyPr/>
          <a:lstStyle/>
          <a:p>
            <a:r>
              <a:rPr lang="en-US" dirty="0"/>
              <a:t>When a photon of light hits an electron, the electron absorbs the energy and jumps to a higher orbital</a:t>
            </a:r>
          </a:p>
          <a:p>
            <a:r>
              <a:rPr lang="en-US" dirty="0"/>
              <a:t>If the photon has enough energy, the electron can completely leave the atom</a:t>
            </a:r>
          </a:p>
          <a:p>
            <a:r>
              <a:rPr lang="en-US" dirty="0"/>
              <a:t>If there is a wire for the electrons to move through, then there will be a current</a:t>
            </a:r>
          </a:p>
          <a:p>
            <a:r>
              <a:rPr lang="en-US" dirty="0"/>
              <a:t>This the is photoelectric effect</a:t>
            </a:r>
          </a:p>
        </p:txBody>
      </p:sp>
      <p:pic>
        <p:nvPicPr>
          <p:cNvPr id="6" name="Content Placeholder 5" descr="Diagram of a diagram of a solar system&#10;&#10;Description automatically generated">
            <a:extLst>
              <a:ext uri="{FF2B5EF4-FFF2-40B4-BE49-F238E27FC236}">
                <a16:creationId xmlns:a16="http://schemas.microsoft.com/office/drawing/2014/main" id="{C86A4029-593E-413D-89BB-F16CE0EA99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5387" y="2205615"/>
            <a:ext cx="6306613" cy="3569543"/>
          </a:xfrm>
        </p:spPr>
      </p:pic>
    </p:spTree>
    <p:extLst>
      <p:ext uri="{BB962C8B-B14F-4D97-AF65-F5344CB8AC3E}">
        <p14:creationId xmlns:p14="http://schemas.microsoft.com/office/powerpoint/2010/main" val="236573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7C9386-1573-B82C-9287-C766C561A9F9}"/>
              </a:ext>
            </a:extLst>
          </p:cNvPr>
          <p:cNvSpPr>
            <a:spLocks noGrp="1"/>
          </p:cNvSpPr>
          <p:nvPr>
            <p:ph type="title"/>
          </p:nvPr>
        </p:nvSpPr>
        <p:spPr/>
        <p:txBody>
          <a:bodyPr/>
          <a:lstStyle/>
          <a:p>
            <a:r>
              <a:rPr lang="en-US" dirty="0"/>
              <a:t>12-05 Photoelectric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7645D4-DA04-27C7-2122-63A39ADDC7B0}"/>
                  </a:ext>
                </a:extLst>
              </p:cNvPr>
              <p:cNvSpPr>
                <a:spLocks noGrp="1"/>
              </p:cNvSpPr>
              <p:nvPr>
                <p:ph idx="1"/>
              </p:nvPr>
            </p:nvSpPr>
            <p:spPr/>
            <p:txBody>
              <a:bodyPr/>
              <a:lstStyle/>
              <a:p>
                <a:r>
                  <a:rPr lang="en-US" dirty="0"/>
                  <a:t>Einstein discovered</a:t>
                </a:r>
              </a:p>
              <a:p>
                <a:pPr lvl="1"/>
                <a:r>
                  <a:rPr lang="en-US" dirty="0"/>
                  <a:t>Light waves are not continuous streams</a:t>
                </a:r>
              </a:p>
              <a:p>
                <a:pPr lvl="1"/>
                <a:r>
                  <a:rPr lang="en-US" dirty="0"/>
                  <a:t>They are made up of discrete quantum particles of energy called photons</a:t>
                </a:r>
              </a:p>
              <a:p>
                <a:r>
                  <a:rPr lang="en-US" dirty="0"/>
                  <a:t>Energy of photon from photoelectric effect is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h𝑓</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h𝑐</m:t>
                        </m:r>
                      </m:num>
                      <m:den>
                        <m:r>
                          <a:rPr lang="en-US" b="0" i="1" dirty="0" smtClean="0">
                            <a:latin typeface="Cambria Math" panose="02040503050406030204" pitchFamily="18" charset="0"/>
                          </a:rPr>
                          <m:t>𝜆</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AF7645D4-DA04-27C7-2122-63A39ADDC7B0}"/>
                  </a:ext>
                </a:extLst>
              </p:cNvPr>
              <p:cNvSpPr>
                <a:spLocks noGrp="1" noRot="1" noChangeAspect="1" noMove="1" noResize="1" noEditPoints="1" noAdjustHandles="1" noChangeArrowheads="1" noChangeShapeType="1" noTextEdit="1"/>
              </p:cNvSpPr>
              <p:nvPr>
                <p:ph idx="1"/>
              </p:nvPr>
            </p:nvSpPr>
            <p:spPr>
              <a:blipFill>
                <a:blip r:embed="rId2"/>
                <a:stretch>
                  <a:fillRect l="-900" t="-2005"/>
                </a:stretch>
              </a:blipFill>
            </p:spPr>
            <p:txBody>
              <a:bodyPr/>
              <a:lstStyle/>
              <a:p>
                <a:r>
                  <a:rPr lang="en-US">
                    <a:noFill/>
                  </a:rPr>
                  <a:t> </a:t>
                </a:r>
              </a:p>
            </p:txBody>
          </p:sp>
        </mc:Fallback>
      </mc:AlternateContent>
    </p:spTree>
    <p:extLst>
      <p:ext uri="{BB962C8B-B14F-4D97-AF65-F5344CB8AC3E}">
        <p14:creationId xmlns:p14="http://schemas.microsoft.com/office/powerpoint/2010/main" val="412863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CDEA-B0F8-301A-37AD-2E7A26711C08}"/>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6456B987-59D2-9101-4254-F3082ED38F03}"/>
              </a:ext>
            </a:extLst>
          </p:cNvPr>
          <p:cNvSpPr>
            <a:spLocks noGrp="1"/>
          </p:cNvSpPr>
          <p:nvPr>
            <p:ph idx="1"/>
          </p:nvPr>
        </p:nvSpPr>
        <p:spPr/>
        <p:txBody>
          <a:bodyPr>
            <a:normAutofit/>
          </a:bodyPr>
          <a:lstStyle/>
          <a:p>
            <a:pPr marL="514350" indent="-514350" algn="l">
              <a:buFont typeface="+mj-lt"/>
              <a:buAutoNum type="arabicPeriod"/>
            </a:pPr>
            <a:r>
              <a:rPr lang="en-US" dirty="0"/>
              <a:t>For a given material, there is a threshold frequency </a:t>
            </a:r>
            <a:r>
              <a:rPr lang="en-US" i="1" dirty="0"/>
              <a:t>f</a:t>
            </a:r>
            <a:r>
              <a:rPr lang="en-US" baseline="-25000" dirty="0"/>
              <a:t>0</a:t>
            </a:r>
            <a:r>
              <a:rPr lang="en-US" dirty="0"/>
              <a:t> for the EM radiation below which no electrons are ejected, regardless of intensity. Using the photon model, the explanation for this is clear. Individual photons interact with individual electrons. Thus if the energy of an individual photon is too low to break an electron away, no electrons will be ejected. However, if EM radiation were a simple wave, sufficient energy could be obtained simply by increasing the intensity.</a:t>
            </a:r>
          </a:p>
          <a:p>
            <a:pPr marL="514350" indent="-514350" algn="l">
              <a:buFont typeface="+mj-lt"/>
              <a:buAutoNum type="arabicPeriod"/>
            </a:pPr>
            <a:r>
              <a:rPr lang="en-US" dirty="0"/>
              <a:t>Once EM radiation falls on a material, electrons are ejected without delay. As soon as an individual photon of sufficiently high frequency is absorbed by an individual electron, the electron is ejected. If the EM radiation were a simple wave, several minutes would be required for sufficient energy to be deposited at the metal surface in order to eject an electron.</a:t>
            </a:r>
          </a:p>
        </p:txBody>
      </p:sp>
    </p:spTree>
    <p:extLst>
      <p:ext uri="{BB962C8B-B14F-4D97-AF65-F5344CB8AC3E}">
        <p14:creationId xmlns:p14="http://schemas.microsoft.com/office/powerpoint/2010/main" val="10738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CDEA-B0F8-301A-37AD-2E7A26711C08}"/>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6456B987-59D2-9101-4254-F3082ED38F03}"/>
              </a:ext>
            </a:extLst>
          </p:cNvPr>
          <p:cNvSpPr>
            <a:spLocks noGrp="1"/>
          </p:cNvSpPr>
          <p:nvPr>
            <p:ph idx="1"/>
          </p:nvPr>
        </p:nvSpPr>
        <p:spPr/>
        <p:txBody>
          <a:bodyPr>
            <a:normAutofit/>
          </a:bodyPr>
          <a:lstStyle/>
          <a:p>
            <a:pPr marL="514350" indent="-514350" algn="l">
              <a:buFont typeface="+mj-lt"/>
              <a:buAutoNum type="arabicPeriod" startAt="3"/>
            </a:pPr>
            <a:r>
              <a:rPr lang="en-US" dirty="0"/>
              <a:t>The number of electrons ejected per unit time is proportional to the intensity of the EM radiation and to no other characteristic. High-intensity EM radiation consists of large numbers of photons per unit area, with all photons having the same characteristic energy, </a:t>
            </a:r>
            <a:r>
              <a:rPr lang="en-US" i="1" dirty="0"/>
              <a:t>hf</a:t>
            </a:r>
            <a:r>
              <a:rPr lang="en-US" dirty="0"/>
              <a:t>. The increased number of photons per unit area results in an increased number of electrons per unit area ejected.</a:t>
            </a:r>
          </a:p>
          <a:p>
            <a:pPr marL="514350" indent="-514350">
              <a:buFont typeface="+mj-lt"/>
              <a:buAutoNum type="arabicPeriod" startAt="3"/>
            </a:pPr>
            <a:r>
              <a:rPr lang="en-US" dirty="0"/>
              <a:t>The maximum kinetic energy of ejected electrons is independent of the intensity of the EM radiation. Instead, as noted in point 3 above, increased intensity results in more electrons of the same energy being ejected. If EM radiation were a simple wave, a higher intensity could transfer more energy, and higher-energy electrons would be ejected.</a:t>
            </a:r>
          </a:p>
          <a:p>
            <a:pPr marL="514350" indent="-514350" algn="l">
              <a:buFont typeface="+mj-lt"/>
              <a:buAutoNum type="arabicPeriod" startAt="3"/>
            </a:pPr>
            <a:endParaRPr lang="en-US" dirty="0"/>
          </a:p>
        </p:txBody>
      </p:sp>
    </p:spTree>
    <p:extLst>
      <p:ext uri="{BB962C8B-B14F-4D97-AF65-F5344CB8AC3E}">
        <p14:creationId xmlns:p14="http://schemas.microsoft.com/office/powerpoint/2010/main" val="18045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CDEA-B0F8-301A-37AD-2E7A26711C08}"/>
              </a:ext>
            </a:extLst>
          </p:cNvPr>
          <p:cNvSpPr>
            <a:spLocks noGrp="1"/>
          </p:cNvSpPr>
          <p:nvPr>
            <p:ph type="title"/>
          </p:nvPr>
        </p:nvSpPr>
        <p:spPr/>
        <p:txBody>
          <a:bodyPr/>
          <a:lstStyle/>
          <a:p>
            <a:r>
              <a:rPr lang="en-US" dirty="0"/>
              <a:t>12-05 Photoelectric Effect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56B987-59D2-9101-4254-F3082ED38F03}"/>
                  </a:ext>
                </a:extLst>
              </p:cNvPr>
              <p:cNvSpPr>
                <a:spLocks noGrp="1"/>
              </p:cNvSpPr>
              <p:nvPr>
                <p:ph idx="1"/>
              </p:nvPr>
            </p:nvSpPr>
            <p:spPr/>
            <p:txBody>
              <a:bodyPr>
                <a:normAutofit/>
              </a:bodyPr>
              <a:lstStyle/>
              <a:p>
                <a:pPr marL="514350" indent="-514350" algn="l">
                  <a:buFont typeface="+mj-lt"/>
                  <a:buAutoNum type="arabicPeriod" startAt="5"/>
                </a:pPr>
                <a:r>
                  <a:rPr lang="en-US" dirty="0"/>
                  <a:t>The kinetic energy </a:t>
                </a:r>
                <a:r>
                  <a:rPr lang="en-US" i="1" dirty="0"/>
                  <a:t>KE</a:t>
                </a:r>
                <a:r>
                  <a:rPr lang="en-US" dirty="0"/>
                  <a:t> of an ejected electron equals the photon energy minus the binding energy </a:t>
                </a:r>
                <a:r>
                  <a:rPr lang="en-US" i="1" dirty="0"/>
                  <a:t>BE</a:t>
                </a:r>
                <a:r>
                  <a:rPr lang="en-US" dirty="0"/>
                  <a:t> of the electron in the specific material. An individual photon can give all of its energy to an electron. The photon’s energy is partly used to break the electron away from the material. The remainder goes into the ejected electron’s kinetic energy. In equation form, this is given by </a:t>
                </a:r>
                <a14:m>
                  <m:oMath xmlns:m="http://schemas.openxmlformats.org/officeDocument/2006/math">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r>
                      <a:rPr lang="en-US" i="1">
                        <a:latin typeface="Cambria Math" panose="02040503050406030204" pitchFamily="18" charset="0"/>
                      </a:rPr>
                      <m:t>=</m:t>
                    </m:r>
                    <m:r>
                      <a:rPr lang="en-US" i="1">
                        <a:latin typeface="Cambria Math" panose="02040503050406030204" pitchFamily="18" charset="0"/>
                      </a:rPr>
                      <m:t>h𝑓</m:t>
                    </m:r>
                    <m:r>
                      <a:rPr lang="en-US" i="1">
                        <a:latin typeface="Cambria Math" panose="02040503050406030204" pitchFamily="18" charset="0"/>
                      </a:rPr>
                      <m:t>−</m:t>
                    </m:r>
                    <m:r>
                      <a:rPr lang="en-US" i="1">
                        <a:latin typeface="Cambria Math" panose="02040503050406030204" pitchFamily="18" charset="0"/>
                      </a:rPr>
                      <m:t>𝐵𝐸</m:t>
                    </m:r>
                  </m:oMath>
                </a14:m>
                <a:r>
                  <a:rPr lang="en-US" dirty="0"/>
                  <a:t> where </a:t>
                </a:r>
                <a14:m>
                  <m:oMath xmlns:m="http://schemas.openxmlformats.org/officeDocument/2006/math">
                    <m:r>
                      <a:rPr lang="en-US" i="1">
                        <a:latin typeface="Cambria Math" panose="02040503050406030204" pitchFamily="18" charset="0"/>
                      </a:rPr>
                      <m:t>𝐾</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𝑒</m:t>
                        </m:r>
                      </m:sub>
                    </m:sSub>
                  </m:oMath>
                </a14:m>
                <a:r>
                  <a:rPr lang="en-US" dirty="0"/>
                  <a:t> is the maximum kinetic energy of the ejected electron, </a:t>
                </a:r>
                <a14:m>
                  <m:oMath xmlns:m="http://schemas.openxmlformats.org/officeDocument/2006/math">
                    <m:r>
                      <a:rPr lang="en-US" i="1">
                        <a:latin typeface="Cambria Math" panose="02040503050406030204" pitchFamily="18" charset="0"/>
                      </a:rPr>
                      <m:t>h𝑓</m:t>
                    </m:r>
                  </m:oMath>
                </a14:m>
                <a:r>
                  <a:rPr lang="en-US" dirty="0"/>
                  <a:t> is the photon’s energy, and </a:t>
                </a:r>
                <a:r>
                  <a:rPr lang="en-US" i="1" dirty="0"/>
                  <a:t>BE</a:t>
                </a:r>
                <a:r>
                  <a:rPr lang="en-US" dirty="0"/>
                  <a:t> is the binding energy of the electron to the particular material.</a:t>
                </a:r>
              </a:p>
            </p:txBody>
          </p:sp>
        </mc:Choice>
        <mc:Fallback xmlns="">
          <p:sp>
            <p:nvSpPr>
              <p:cNvPr id="3" name="Content Placeholder 2">
                <a:extLst>
                  <a:ext uri="{FF2B5EF4-FFF2-40B4-BE49-F238E27FC236}">
                    <a16:creationId xmlns:a16="http://schemas.microsoft.com/office/drawing/2014/main" id="{6456B987-59D2-9101-4254-F3082ED38F03}"/>
                  </a:ext>
                </a:extLst>
              </p:cNvPr>
              <p:cNvSpPr>
                <a:spLocks noGrp="1" noRot="1" noChangeAspect="1" noMove="1" noResize="1" noEditPoints="1" noAdjustHandles="1" noChangeArrowheads="1" noChangeShapeType="1" noTextEdit="1"/>
              </p:cNvSpPr>
              <p:nvPr>
                <p:ph idx="1"/>
              </p:nvPr>
            </p:nvSpPr>
            <p:spPr>
              <a:blipFill>
                <a:blip r:embed="rId2"/>
                <a:stretch>
                  <a:fillRect l="-950" t="-2005" r="-50"/>
                </a:stretch>
              </a:blipFill>
            </p:spPr>
            <p:txBody>
              <a:bodyPr/>
              <a:lstStyle/>
              <a:p>
                <a:r>
                  <a:rPr lang="en-US">
                    <a:noFill/>
                  </a:rPr>
                  <a:t> </a:t>
                </a:r>
              </a:p>
            </p:txBody>
          </p:sp>
        </mc:Fallback>
      </mc:AlternateContent>
    </p:spTree>
    <p:extLst>
      <p:ext uri="{BB962C8B-B14F-4D97-AF65-F5344CB8AC3E}">
        <p14:creationId xmlns:p14="http://schemas.microsoft.com/office/powerpoint/2010/main" val="2720042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C4D5-2CDA-5218-00D1-4A29A63FA013}"/>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BF274A19-F2FD-52C8-CBB2-0EB65E296D87}"/>
              </a:ext>
            </a:extLst>
          </p:cNvPr>
          <p:cNvSpPr>
            <a:spLocks noGrp="1"/>
          </p:cNvSpPr>
          <p:nvPr>
            <p:ph sz="half" idx="1"/>
          </p:nvPr>
        </p:nvSpPr>
        <p:spPr/>
        <p:txBody>
          <a:bodyPr/>
          <a:lstStyle/>
          <a:p>
            <a:r>
              <a:rPr lang="en-US" dirty="0"/>
              <a:t>What is the energy in joules and electron volts of a photon of 250 nm ultraviolet light?</a:t>
            </a:r>
          </a:p>
        </p:txBody>
      </p:sp>
      <p:sp>
        <p:nvSpPr>
          <p:cNvPr id="4" name="Content Placeholder 3">
            <a:extLst>
              <a:ext uri="{FF2B5EF4-FFF2-40B4-BE49-F238E27FC236}">
                <a16:creationId xmlns:a16="http://schemas.microsoft.com/office/drawing/2014/main" id="{90B05BEF-423D-1C65-D43A-E23C739A7DEB}"/>
              </a:ext>
            </a:extLst>
          </p:cNvPr>
          <p:cNvSpPr>
            <a:spLocks noGrp="1"/>
          </p:cNvSpPr>
          <p:nvPr>
            <p:ph sz="half" idx="2"/>
          </p:nvPr>
        </p:nvSpPr>
        <p:spPr/>
        <p:txBody>
          <a:bodyPr/>
          <a:lstStyle/>
          <a:p>
            <a:r>
              <a:rPr lang="en-US" dirty="0"/>
              <a:t>What is the maximum kinetic energy of electrons ejected from cesium by 250 nm UV light, given that the binding energy of electrons from silver is 3.894 eV?</a:t>
            </a:r>
          </a:p>
        </p:txBody>
      </p:sp>
    </p:spTree>
    <p:extLst>
      <p:ext uri="{BB962C8B-B14F-4D97-AF65-F5344CB8AC3E}">
        <p14:creationId xmlns:p14="http://schemas.microsoft.com/office/powerpoint/2010/main" val="32406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1C98C-6D7F-9E46-8008-28ADF15A2910}"/>
              </a:ext>
            </a:extLst>
          </p:cNvPr>
          <p:cNvSpPr>
            <a:spLocks noGrp="1"/>
          </p:cNvSpPr>
          <p:nvPr>
            <p:ph type="title"/>
          </p:nvPr>
        </p:nvSpPr>
        <p:spPr/>
        <p:txBody>
          <a:bodyPr/>
          <a:lstStyle/>
          <a:p>
            <a:r>
              <a:rPr lang="en-US" dirty="0"/>
              <a:t>12-05 Photoelectric Effect</a:t>
            </a:r>
          </a:p>
        </p:txBody>
      </p:sp>
      <p:sp>
        <p:nvSpPr>
          <p:cNvPr id="3" name="Content Placeholder 2">
            <a:extLst>
              <a:ext uri="{FF2B5EF4-FFF2-40B4-BE49-F238E27FC236}">
                <a16:creationId xmlns:a16="http://schemas.microsoft.com/office/drawing/2014/main" id="{7C627A90-6810-ABB4-0FA8-CE864D8382BB}"/>
              </a:ext>
            </a:extLst>
          </p:cNvPr>
          <p:cNvSpPr>
            <a:spLocks noGrp="1"/>
          </p:cNvSpPr>
          <p:nvPr>
            <p:ph idx="1"/>
          </p:nvPr>
        </p:nvSpPr>
        <p:spPr/>
        <p:txBody>
          <a:bodyPr>
            <a:normAutofit/>
          </a:bodyPr>
          <a:lstStyle/>
          <a:p>
            <a:r>
              <a:rPr lang="en-US" dirty="0"/>
              <a:t>Uses of the photoelectric effect</a:t>
            </a:r>
          </a:p>
          <a:p>
            <a:pPr lvl="1"/>
            <a:r>
              <a:rPr lang="en-US" dirty="0"/>
              <a:t>Photovoltaic solar cells</a:t>
            </a:r>
          </a:p>
          <a:p>
            <a:pPr lvl="2"/>
            <a:r>
              <a:rPr lang="en-US" dirty="0"/>
              <a:t>Light knocks electrons off metal which are then stored in a battery</a:t>
            </a:r>
          </a:p>
          <a:p>
            <a:pPr lvl="1"/>
            <a:endParaRPr lang="en-US" dirty="0"/>
          </a:p>
          <a:p>
            <a:pPr lvl="1"/>
            <a:r>
              <a:rPr lang="en-US" dirty="0"/>
              <a:t>Electric eye</a:t>
            </a:r>
          </a:p>
          <a:p>
            <a:pPr lvl="2"/>
            <a:r>
              <a:rPr lang="en-US" dirty="0"/>
              <a:t>Lights turn on in the dark</a:t>
            </a:r>
          </a:p>
          <a:p>
            <a:pPr lvl="3"/>
            <a:r>
              <a:rPr lang="en-US" dirty="0"/>
              <a:t>When it is day, the light knocks electrons off a piece of metal which is then filled with a new electron from a circuit. This make current. When the current goes away, the light turns on.</a:t>
            </a:r>
          </a:p>
          <a:p>
            <a:pPr lvl="2"/>
            <a:r>
              <a:rPr lang="en-US" dirty="0"/>
              <a:t>Automatic faucets, paper towels, toilets, etc.</a:t>
            </a:r>
          </a:p>
        </p:txBody>
      </p:sp>
    </p:spTree>
    <p:extLst>
      <p:ext uri="{BB962C8B-B14F-4D97-AF65-F5344CB8AC3E}">
        <p14:creationId xmlns:p14="http://schemas.microsoft.com/office/powerpoint/2010/main" val="36568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12-05 Practice Work</a:t>
            </a:r>
          </a:p>
        </p:txBody>
      </p:sp>
      <p:sp>
        <p:nvSpPr>
          <p:cNvPr id="3" name="Content Placeholder 2"/>
          <p:cNvSpPr>
            <a:spLocks noGrp="1"/>
          </p:cNvSpPr>
          <p:nvPr>
            <p:ph idx="1"/>
          </p:nvPr>
        </p:nvSpPr>
        <p:spPr/>
        <p:txBody>
          <a:bodyPr>
            <a:normAutofit/>
          </a:bodyPr>
          <a:lstStyle/>
          <a:p>
            <a:r>
              <a:rPr lang="en-US" dirty="0"/>
              <a:t>Light can change matter. Be a light to the world and change it.</a:t>
            </a:r>
          </a:p>
          <a:p>
            <a:endParaRPr lang="en-US" dirty="0"/>
          </a:p>
          <a:p>
            <a:r>
              <a:rPr lang="en-US" dirty="0"/>
              <a:t>Read </a:t>
            </a:r>
          </a:p>
          <a:p>
            <a:pPr lvl="1"/>
            <a:r>
              <a:rPr lang="en-US" dirty="0"/>
              <a:t>OpenStax College Physics 2e 29.4-29.6</a:t>
            </a:r>
          </a:p>
          <a:p>
            <a:pPr lvl="1"/>
            <a:r>
              <a:rPr lang="en-US" dirty="0"/>
              <a:t>OR</a:t>
            </a:r>
          </a:p>
          <a:p>
            <a:pPr lvl="1"/>
            <a:r>
              <a:rPr lang="en-US" dirty="0"/>
              <a:t>OpenStax High School Physics 21.3</a:t>
            </a:r>
          </a:p>
        </p:txBody>
      </p:sp>
    </p:spTree>
    <p:extLst>
      <p:ext uri="{BB962C8B-B14F-4D97-AF65-F5344CB8AC3E}">
        <p14:creationId xmlns:p14="http://schemas.microsoft.com/office/powerpoint/2010/main" val="825456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3477-5FC4-D40D-D55C-BF30CC27D2C4}"/>
              </a:ext>
            </a:extLst>
          </p:cNvPr>
          <p:cNvSpPr>
            <a:spLocks noGrp="1"/>
          </p:cNvSpPr>
          <p:nvPr>
            <p:ph type="title"/>
          </p:nvPr>
        </p:nvSpPr>
        <p:spPr/>
        <p:txBody>
          <a:bodyPr/>
          <a:lstStyle/>
          <a:p>
            <a:r>
              <a:rPr lang="en-US" dirty="0"/>
              <a:t>12-06 The Dual Nature of Light</a:t>
            </a:r>
          </a:p>
        </p:txBody>
      </p:sp>
      <p:sp>
        <p:nvSpPr>
          <p:cNvPr id="3" name="Text Placeholder 2">
            <a:extLst>
              <a:ext uri="{FF2B5EF4-FFF2-40B4-BE49-F238E27FC236}">
                <a16:creationId xmlns:a16="http://schemas.microsoft.com/office/drawing/2014/main" id="{B97F54FF-090A-4B0A-9AA0-80376EAB50A4}"/>
              </a:ext>
            </a:extLst>
          </p:cNvPr>
          <p:cNvSpPr>
            <a:spLocks noGrp="1"/>
          </p:cNvSpPr>
          <p:nvPr>
            <p:ph type="body" idx="1"/>
          </p:nvPr>
        </p:nvSpPr>
        <p:spPr/>
        <p:txBody>
          <a:bodyPr>
            <a:normAutofit/>
          </a:bodyPr>
          <a:lstStyle/>
          <a:p>
            <a:r>
              <a:rPr lang="en-US" dirty="0"/>
              <a:t>In this lesson you will…</a:t>
            </a:r>
          </a:p>
          <a:p>
            <a:endParaRPr lang="en-US" dirty="0"/>
          </a:p>
        </p:txBody>
      </p:sp>
    </p:spTree>
    <p:extLst>
      <p:ext uri="{BB962C8B-B14F-4D97-AF65-F5344CB8AC3E}">
        <p14:creationId xmlns:p14="http://schemas.microsoft.com/office/powerpoint/2010/main" val="262705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12-01 The Double Slit Experiment</a:t>
            </a:r>
          </a:p>
        </p:txBody>
      </p:sp>
      <p:sp>
        <p:nvSpPr>
          <p:cNvPr id="3" name="Content Placeholder 2"/>
          <p:cNvSpPr>
            <a:spLocks noGrp="1"/>
          </p:cNvSpPr>
          <p:nvPr>
            <p:ph sz="half" idx="1"/>
          </p:nvPr>
        </p:nvSpPr>
        <p:spPr/>
        <p:txBody>
          <a:bodyPr>
            <a:normAutofit/>
          </a:bodyPr>
          <a:lstStyle/>
          <a:p>
            <a:r>
              <a:rPr lang="en-US" dirty="0"/>
              <a:t>Huygens’ Principle</a:t>
            </a:r>
          </a:p>
          <a:p>
            <a:pPr lvl="1"/>
            <a:r>
              <a:rPr lang="en-US" dirty="0"/>
              <a:t>Every point on a wave front acts as a source of tiny wavelets that move forward with the same speed as the wave; the wave front at a later instant is the surface that is tangent to the wavelets.</a:t>
            </a:r>
          </a:p>
          <a:p>
            <a:endParaRPr lang="en-US" dirty="0"/>
          </a:p>
        </p:txBody>
      </p:sp>
      <p:pic>
        <p:nvPicPr>
          <p:cNvPr id="5" name="Content Placeholder 4" descr="F27.17.jpg"/>
          <p:cNvPicPr>
            <a:picLocks noGrp="1" noChangeAspect="1"/>
          </p:cNvPicPr>
          <p:nvPr>
            <p:ph sz="half" idx="2"/>
          </p:nvPr>
        </p:nvPicPr>
        <p:blipFill>
          <a:blip r:embed="rId3" cstate="print"/>
          <a:stretch>
            <a:fillRect/>
          </a:stretch>
        </p:blipFill>
        <p:spPr>
          <a:xfrm>
            <a:off x="7620000" y="0"/>
            <a:ext cx="4585339"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99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3710-D543-7B9E-CA5B-67E8BE788024}"/>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51C3C40D-A720-D67F-D73D-632D21373FFF}"/>
              </a:ext>
            </a:extLst>
          </p:cNvPr>
          <p:cNvSpPr>
            <a:spLocks noGrp="1"/>
          </p:cNvSpPr>
          <p:nvPr>
            <p:ph sz="half" idx="1"/>
          </p:nvPr>
        </p:nvSpPr>
        <p:spPr/>
        <p:txBody>
          <a:bodyPr/>
          <a:lstStyle/>
          <a:p>
            <a:r>
              <a:rPr lang="en-US" dirty="0"/>
              <a:t>Light behaves as a wave</a:t>
            </a:r>
          </a:p>
          <a:p>
            <a:pPr lvl="1"/>
            <a:r>
              <a:rPr lang="en-US" dirty="0"/>
              <a:t>Diffracts</a:t>
            </a:r>
          </a:p>
          <a:p>
            <a:pPr lvl="1"/>
            <a:r>
              <a:rPr lang="en-US" dirty="0"/>
              <a:t>Reflects</a:t>
            </a:r>
          </a:p>
          <a:p>
            <a:pPr lvl="1"/>
            <a:r>
              <a:rPr lang="en-US" dirty="0"/>
              <a:t>Interference</a:t>
            </a:r>
          </a:p>
        </p:txBody>
      </p:sp>
      <p:sp>
        <p:nvSpPr>
          <p:cNvPr id="4" name="Content Placeholder 3">
            <a:extLst>
              <a:ext uri="{FF2B5EF4-FFF2-40B4-BE49-F238E27FC236}">
                <a16:creationId xmlns:a16="http://schemas.microsoft.com/office/drawing/2014/main" id="{0FE75024-A58B-DBE6-46B9-E2C23968C55E}"/>
              </a:ext>
            </a:extLst>
          </p:cNvPr>
          <p:cNvSpPr>
            <a:spLocks noGrp="1"/>
          </p:cNvSpPr>
          <p:nvPr>
            <p:ph sz="half" idx="2"/>
          </p:nvPr>
        </p:nvSpPr>
        <p:spPr/>
        <p:txBody>
          <a:bodyPr/>
          <a:lstStyle/>
          <a:p>
            <a:r>
              <a:rPr lang="en-US" dirty="0"/>
              <a:t>Light behaves as a particle</a:t>
            </a:r>
          </a:p>
          <a:p>
            <a:pPr lvl="1"/>
            <a:r>
              <a:rPr lang="en-US" dirty="0"/>
              <a:t>Discrete energy</a:t>
            </a:r>
          </a:p>
          <a:p>
            <a:pPr lvl="2"/>
            <a:r>
              <a:rPr lang="en-US" dirty="0"/>
              <a:t>Blackbody radiation</a:t>
            </a:r>
          </a:p>
          <a:p>
            <a:pPr lvl="1"/>
            <a:r>
              <a:rPr lang="en-US" dirty="0"/>
              <a:t>Photoelectric effect</a:t>
            </a:r>
          </a:p>
          <a:p>
            <a:pPr lvl="1"/>
            <a:r>
              <a:rPr lang="en-US" dirty="0"/>
              <a:t>Momentum</a:t>
            </a:r>
          </a:p>
          <a:p>
            <a:pPr lvl="1"/>
            <a:endParaRPr lang="en-US" dirty="0"/>
          </a:p>
          <a:p>
            <a:pPr lvl="1"/>
            <a:endParaRPr lang="en-US" dirty="0"/>
          </a:p>
        </p:txBody>
      </p:sp>
    </p:spTree>
    <p:extLst>
      <p:ext uri="{BB962C8B-B14F-4D97-AF65-F5344CB8AC3E}">
        <p14:creationId xmlns:p14="http://schemas.microsoft.com/office/powerpoint/2010/main" val="20587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5B4-3A71-27B7-DF13-A5A1AB1E831E}"/>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31AFA87C-9405-3DCB-3F69-C7EF0F45F8A3}"/>
              </a:ext>
            </a:extLst>
          </p:cNvPr>
          <p:cNvSpPr>
            <a:spLocks noGrp="1"/>
          </p:cNvSpPr>
          <p:nvPr>
            <p:ph sz="half" idx="1"/>
          </p:nvPr>
        </p:nvSpPr>
        <p:spPr>
          <a:xfrm>
            <a:off x="0" y="1325562"/>
            <a:ext cx="6019800" cy="5532438"/>
          </a:xfrm>
        </p:spPr>
        <p:txBody>
          <a:bodyPr>
            <a:normAutofit/>
          </a:bodyPr>
          <a:lstStyle/>
          <a:p>
            <a:r>
              <a:rPr lang="en-US" dirty="0"/>
              <a:t>Momentum of light</a:t>
            </a:r>
          </a:p>
          <a:p>
            <a:pPr lvl="1"/>
            <a:r>
              <a:rPr lang="en-US" dirty="0"/>
              <a:t>Light from the sun pushes a comet’s tail away</a:t>
            </a:r>
          </a:p>
        </p:txBody>
      </p:sp>
      <p:pic>
        <p:nvPicPr>
          <p:cNvPr id="6" name="Content Placeholder 5" descr="A diagram of a comet falling from a ship&#10;&#10;Description automatically generated">
            <a:extLst>
              <a:ext uri="{FF2B5EF4-FFF2-40B4-BE49-F238E27FC236}">
                <a16:creationId xmlns:a16="http://schemas.microsoft.com/office/drawing/2014/main" id="{05E2A58E-7C05-3D1A-9D21-801384C1FC0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41958" y="1467696"/>
            <a:ext cx="6450042" cy="5232041"/>
          </a:xfrm>
        </p:spPr>
      </p:pic>
    </p:spTree>
    <p:extLst>
      <p:ext uri="{BB962C8B-B14F-4D97-AF65-F5344CB8AC3E}">
        <p14:creationId xmlns:p14="http://schemas.microsoft.com/office/powerpoint/2010/main" val="35583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5B4-3A71-27B7-DF13-A5A1AB1E831E}"/>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31AFA87C-9405-3DCB-3F69-C7EF0F45F8A3}"/>
              </a:ext>
            </a:extLst>
          </p:cNvPr>
          <p:cNvSpPr>
            <a:spLocks noGrp="1"/>
          </p:cNvSpPr>
          <p:nvPr>
            <p:ph sz="half" idx="1"/>
          </p:nvPr>
        </p:nvSpPr>
        <p:spPr>
          <a:xfrm>
            <a:off x="0" y="1325562"/>
            <a:ext cx="6019800" cy="5532438"/>
          </a:xfrm>
        </p:spPr>
        <p:txBody>
          <a:bodyPr>
            <a:normAutofit/>
          </a:bodyPr>
          <a:lstStyle/>
          <a:p>
            <a:r>
              <a:rPr lang="en-US" dirty="0"/>
              <a:t>Momentum of light</a:t>
            </a:r>
          </a:p>
          <a:p>
            <a:pPr lvl="1"/>
            <a:r>
              <a:rPr lang="en-US" dirty="0"/>
              <a:t>NASA is developing a sail spaceship that is pushed away from the sun using a sail that is hit by the sunlight</a:t>
            </a:r>
          </a:p>
        </p:txBody>
      </p:sp>
      <p:pic>
        <p:nvPicPr>
          <p:cNvPr id="6" name="Content Placeholder 5" descr="A diamond shaped object in space&#10;&#10;Description automatically generated">
            <a:extLst>
              <a:ext uri="{FF2B5EF4-FFF2-40B4-BE49-F238E27FC236}">
                <a16:creationId xmlns:a16="http://schemas.microsoft.com/office/drawing/2014/main" id="{079F881A-0EE3-9A73-E64B-27240EFBF3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3471863"/>
            <a:ext cx="6019800" cy="3386137"/>
          </a:xfrm>
        </p:spPr>
      </p:pic>
      <p:pic>
        <p:nvPicPr>
          <p:cNvPr id="8" name="Picture 7" descr="A gold flying object in space&#10;&#10;Description automatically generated with medium confidence">
            <a:extLst>
              <a:ext uri="{FF2B5EF4-FFF2-40B4-BE49-F238E27FC236}">
                <a16:creationId xmlns:a16="http://schemas.microsoft.com/office/drawing/2014/main" id="{60D81111-5EE1-E4CC-1F41-A6A6ABEC3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371764"/>
            <a:ext cx="6019800" cy="4514850"/>
          </a:xfrm>
          <a:prstGeom prst="rect">
            <a:avLst/>
          </a:prstGeom>
        </p:spPr>
      </p:pic>
    </p:spTree>
    <p:extLst>
      <p:ext uri="{BB962C8B-B14F-4D97-AF65-F5344CB8AC3E}">
        <p14:creationId xmlns:p14="http://schemas.microsoft.com/office/powerpoint/2010/main" val="20222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A5B4-3A71-27B7-DF13-A5A1AB1E831E}"/>
              </a:ext>
            </a:extLst>
          </p:cNvPr>
          <p:cNvSpPr>
            <a:spLocks noGrp="1"/>
          </p:cNvSpPr>
          <p:nvPr>
            <p:ph type="title"/>
          </p:nvPr>
        </p:nvSpPr>
        <p:spPr/>
        <p:txBody>
          <a:bodyPr/>
          <a:lstStyle/>
          <a:p>
            <a:r>
              <a:rPr lang="en-US" dirty="0"/>
              <a:t>12-06 The Dual Nature of Light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AFA87C-9405-3DCB-3F69-C7EF0F45F8A3}"/>
                  </a:ext>
                </a:extLst>
              </p:cNvPr>
              <p:cNvSpPr>
                <a:spLocks noGrp="1"/>
              </p:cNvSpPr>
              <p:nvPr>
                <p:ph sz="half" idx="1"/>
              </p:nvPr>
            </p:nvSpPr>
            <p:spPr>
              <a:xfrm>
                <a:off x="0" y="1325562"/>
                <a:ext cx="6019800" cy="5532438"/>
              </a:xfrm>
            </p:spPr>
            <p:txBody>
              <a:bodyPr>
                <a:normAutofit/>
              </a:bodyPr>
              <a:lstStyle/>
              <a:p>
                <a:r>
                  <a:rPr lang="en-US" dirty="0"/>
                  <a:t>Momentum of light</a:t>
                </a:r>
              </a:p>
              <a:p>
                <a:pPr lvl="1"/>
                <a:r>
                  <a:rPr lang="en-US" dirty="0"/>
                  <a:t>When X-rays are shot through atoms, then they scatter from hitting electrons</a:t>
                </a:r>
              </a:p>
              <a:p>
                <a:pPr lvl="2"/>
                <a:r>
                  <a:rPr lang="en-US" dirty="0"/>
                  <a:t>The scattered photons have less energy than before because they gave </a:t>
                </a:r>
                <a:r>
                  <a:rPr lang="en-US"/>
                  <a:t>some energy </a:t>
                </a:r>
                <a:r>
                  <a:rPr lang="en-US" dirty="0"/>
                  <a:t>to the electron like a momentum collision</a:t>
                </a:r>
              </a:p>
              <a:p>
                <a:pPr lvl="2"/>
                <a:endParaRPr lang="en-US" dirty="0"/>
              </a:p>
              <a:p>
                <a:pPr lvl="1"/>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𝜆</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h𝑓</m:t>
                        </m:r>
                      </m:num>
                      <m:den>
                        <m:r>
                          <a:rPr lang="en-US" b="0" i="1" smtClean="0">
                            <a:latin typeface="Cambria Math" panose="02040503050406030204" pitchFamily="18" charset="0"/>
                          </a:rPr>
                          <m:t>𝑐</m:t>
                        </m:r>
                      </m:den>
                    </m:f>
                  </m:oMath>
                </a14:m>
                <a:endParaRPr lang="en-US" dirty="0"/>
              </a:p>
            </p:txBody>
          </p:sp>
        </mc:Choice>
        <mc:Fallback>
          <p:sp>
            <p:nvSpPr>
              <p:cNvPr id="3" name="Content Placeholder 2">
                <a:extLst>
                  <a:ext uri="{FF2B5EF4-FFF2-40B4-BE49-F238E27FC236}">
                    <a16:creationId xmlns:a16="http://schemas.microsoft.com/office/drawing/2014/main" id="{31AFA87C-9405-3DCB-3F69-C7EF0F45F8A3}"/>
                  </a:ext>
                </a:extLst>
              </p:cNvPr>
              <p:cNvSpPr>
                <a:spLocks noGrp="1" noRot="1" noChangeAspect="1" noMove="1" noResize="1" noEditPoints="1" noAdjustHandles="1" noChangeArrowheads="1" noChangeShapeType="1" noTextEdit="1"/>
              </p:cNvSpPr>
              <p:nvPr>
                <p:ph sz="half" idx="1"/>
              </p:nvPr>
            </p:nvSpPr>
            <p:spPr>
              <a:xfrm>
                <a:off x="0" y="1325562"/>
                <a:ext cx="6019800" cy="5532438"/>
              </a:xfrm>
              <a:blipFill>
                <a:blip r:embed="rId2"/>
                <a:stretch>
                  <a:fillRect l="-1822" t="-1872"/>
                </a:stretch>
              </a:blipFill>
            </p:spPr>
            <p:txBody>
              <a:bodyPr/>
              <a:lstStyle/>
              <a:p>
                <a:r>
                  <a:rPr lang="en-US">
                    <a:noFill/>
                  </a:rPr>
                  <a:t> </a:t>
                </a:r>
              </a:p>
            </p:txBody>
          </p:sp>
        </mc:Fallback>
      </mc:AlternateContent>
      <p:pic>
        <p:nvPicPr>
          <p:cNvPr id="5" name="Google Shape;122;p18" descr="The image shows a collision between a photon of light and an electron. The photon of light is shown travelling downward and to the right toward a stationary electron, and then is shown rebounding upward and to the right after the drawn collision. The electron is shown stationary and the moving downward after the collision. Also in the image are the equations E = hf and E' = hf' , which correspond to the energy of the photon before and after the collision. Near the electron is the equation KEe = E - E' , showing the effect the collision has on the electron’s energy.">
            <a:extLst>
              <a:ext uri="{FF2B5EF4-FFF2-40B4-BE49-F238E27FC236}">
                <a16:creationId xmlns:a16="http://schemas.microsoft.com/office/drawing/2014/main" id="{D5C7F646-BC8E-7FC8-BE67-F2F54FAD6F5B}"/>
              </a:ext>
            </a:extLst>
          </p:cNvPr>
          <p:cNvPicPr preferRelativeResize="0">
            <a:picLocks noGrp="1"/>
          </p:cNvPicPr>
          <p:nvPr>
            <p:ph sz="half" idx="2"/>
          </p:nvPr>
        </p:nvPicPr>
        <p:blipFill rotWithShape="1">
          <a:blip r:embed="rId3">
            <a:alphaModFix/>
          </a:blip>
          <a:srcRect l="215" r="-202"/>
          <a:stretch/>
        </p:blipFill>
        <p:spPr>
          <a:xfrm>
            <a:off x="6100119" y="1916005"/>
            <a:ext cx="6091881" cy="4045180"/>
          </a:xfrm>
          <a:prstGeom prst="rect">
            <a:avLst/>
          </a:prstGeom>
          <a:noFill/>
          <a:ln>
            <a:noFill/>
          </a:ln>
        </p:spPr>
      </p:pic>
    </p:spTree>
    <p:extLst>
      <p:ext uri="{BB962C8B-B14F-4D97-AF65-F5344CB8AC3E}">
        <p14:creationId xmlns:p14="http://schemas.microsoft.com/office/powerpoint/2010/main" val="18453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543D-E636-D484-7F80-479801223294}"/>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BE90A6BE-1BB6-1116-65A0-FA9D3AB0A931}"/>
              </a:ext>
            </a:extLst>
          </p:cNvPr>
          <p:cNvSpPr>
            <a:spLocks noGrp="1"/>
          </p:cNvSpPr>
          <p:nvPr>
            <p:ph sz="half" idx="1"/>
          </p:nvPr>
        </p:nvSpPr>
        <p:spPr/>
        <p:txBody>
          <a:bodyPr/>
          <a:lstStyle/>
          <a:p>
            <a:r>
              <a:rPr lang="en-US" dirty="0"/>
              <a:t>Calculate the momentum of a visible photon that has a wavelength of red light 680 nm.</a:t>
            </a:r>
          </a:p>
        </p:txBody>
      </p:sp>
      <p:sp>
        <p:nvSpPr>
          <p:cNvPr id="4" name="Content Placeholder 3">
            <a:extLst>
              <a:ext uri="{FF2B5EF4-FFF2-40B4-BE49-F238E27FC236}">
                <a16:creationId xmlns:a16="http://schemas.microsoft.com/office/drawing/2014/main" id="{E281D5B4-4516-82A4-BC8D-27173DAB3FF9}"/>
              </a:ext>
            </a:extLst>
          </p:cNvPr>
          <p:cNvSpPr>
            <a:spLocks noGrp="1"/>
          </p:cNvSpPr>
          <p:nvPr>
            <p:ph sz="half" idx="2"/>
          </p:nvPr>
        </p:nvSpPr>
        <p:spPr/>
        <p:txBody>
          <a:bodyPr/>
          <a:lstStyle/>
          <a:p>
            <a:r>
              <a:rPr lang="en-US" dirty="0"/>
              <a:t>Find the velocity of an </a:t>
            </a:r>
            <a:r>
              <a:rPr lang="en-US"/>
              <a:t>electron with </a:t>
            </a:r>
            <a:r>
              <a:rPr lang="en-US" dirty="0"/>
              <a:t>the same momentum.</a:t>
            </a:r>
          </a:p>
        </p:txBody>
      </p:sp>
    </p:spTree>
    <p:extLst>
      <p:ext uri="{BB962C8B-B14F-4D97-AF65-F5344CB8AC3E}">
        <p14:creationId xmlns:p14="http://schemas.microsoft.com/office/powerpoint/2010/main" val="11233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B953-5D5C-47A5-82DE-0A395E1E45D7}"/>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8EF3C936-D676-7871-FE1A-BD8E0AB7DE4A}"/>
              </a:ext>
            </a:extLst>
          </p:cNvPr>
          <p:cNvSpPr>
            <a:spLocks noGrp="1"/>
          </p:cNvSpPr>
          <p:nvPr>
            <p:ph sz="half" idx="1"/>
          </p:nvPr>
        </p:nvSpPr>
        <p:spPr/>
        <p:txBody>
          <a:bodyPr/>
          <a:lstStyle/>
          <a:p>
            <a:r>
              <a:rPr lang="en-US" dirty="0"/>
              <a:t>What is the energy of the electron, and how does it compare with the energy of the photon?</a:t>
            </a:r>
          </a:p>
        </p:txBody>
      </p:sp>
      <p:sp>
        <p:nvSpPr>
          <p:cNvPr id="4" name="Content Placeholder 3">
            <a:extLst>
              <a:ext uri="{FF2B5EF4-FFF2-40B4-BE49-F238E27FC236}">
                <a16:creationId xmlns:a16="http://schemas.microsoft.com/office/drawing/2014/main" id="{005D2DF4-4E14-7C67-31BD-448C152344E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75311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9DB2-4677-FD83-B3E8-D6072A71F2F2}"/>
              </a:ext>
            </a:extLst>
          </p:cNvPr>
          <p:cNvSpPr>
            <a:spLocks noGrp="1"/>
          </p:cNvSpPr>
          <p:nvPr>
            <p:ph type="title"/>
          </p:nvPr>
        </p:nvSpPr>
        <p:spPr/>
        <p:txBody>
          <a:bodyPr/>
          <a:lstStyle/>
          <a:p>
            <a:r>
              <a:rPr lang="en-US" dirty="0"/>
              <a:t>12-06 The Dual Nature of Light</a:t>
            </a:r>
          </a:p>
        </p:txBody>
      </p:sp>
      <p:sp>
        <p:nvSpPr>
          <p:cNvPr id="3" name="Content Placeholder 2">
            <a:extLst>
              <a:ext uri="{FF2B5EF4-FFF2-40B4-BE49-F238E27FC236}">
                <a16:creationId xmlns:a16="http://schemas.microsoft.com/office/drawing/2014/main" id="{975A8F2D-6773-DF56-E8B2-17D4E959FCDF}"/>
              </a:ext>
            </a:extLst>
          </p:cNvPr>
          <p:cNvSpPr>
            <a:spLocks noGrp="1"/>
          </p:cNvSpPr>
          <p:nvPr>
            <p:ph sz="half" idx="1"/>
          </p:nvPr>
        </p:nvSpPr>
        <p:spPr/>
        <p:txBody>
          <a:bodyPr/>
          <a:lstStyle/>
          <a:p>
            <a:r>
              <a:rPr lang="en-US" dirty="0"/>
              <a:t>Particle-Wave Duality</a:t>
            </a:r>
          </a:p>
          <a:p>
            <a:pPr lvl="1"/>
            <a:r>
              <a:rPr lang="en-US" dirty="0"/>
              <a:t>Light waves can act as particles</a:t>
            </a:r>
          </a:p>
          <a:p>
            <a:pPr lvl="1"/>
            <a:r>
              <a:rPr lang="en-US" dirty="0"/>
              <a:t>Particles can act as waves</a:t>
            </a:r>
          </a:p>
          <a:p>
            <a:pPr lvl="2"/>
            <a:r>
              <a:rPr lang="en-US" dirty="0"/>
              <a:t>Electrons can interfere with each other</a:t>
            </a:r>
          </a:p>
          <a:p>
            <a:pPr lvl="2"/>
            <a:r>
              <a:rPr lang="en-US" dirty="0"/>
              <a:t>Electron currents can cancel out</a:t>
            </a:r>
          </a:p>
          <a:p>
            <a:pPr lvl="1"/>
            <a:endParaRPr lang="en-US" dirty="0"/>
          </a:p>
          <a:p>
            <a:pPr lvl="1"/>
            <a:r>
              <a:rPr lang="en-US" dirty="0"/>
              <a:t>All matter is both waves and particles</a:t>
            </a:r>
          </a:p>
        </p:txBody>
      </p:sp>
      <p:sp>
        <p:nvSpPr>
          <p:cNvPr id="4" name="Content Placeholder 3">
            <a:extLst>
              <a:ext uri="{FF2B5EF4-FFF2-40B4-BE49-F238E27FC236}">
                <a16:creationId xmlns:a16="http://schemas.microsoft.com/office/drawing/2014/main" id="{E671FCBB-B961-4BA7-1048-21680636BA1E}"/>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5369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12-06 Practice Work</a:t>
            </a:r>
          </a:p>
        </p:txBody>
      </p:sp>
      <p:sp>
        <p:nvSpPr>
          <p:cNvPr id="3" name="Content Placeholder 2"/>
          <p:cNvSpPr>
            <a:spLocks noGrp="1"/>
          </p:cNvSpPr>
          <p:nvPr>
            <p:ph sz="half" idx="1"/>
          </p:nvPr>
        </p:nvSpPr>
        <p:spPr/>
        <p:txBody>
          <a:bodyPr>
            <a:normAutofit/>
          </a:bodyPr>
          <a:lstStyle/>
          <a:p>
            <a:r>
              <a:rPr lang="en-US" dirty="0"/>
              <a:t>We are called to a duality: Be in the world, but not of the world.</a:t>
            </a:r>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02235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3" name="Content Placeholder 2"/>
          <p:cNvSpPr>
            <a:spLocks noGrp="1"/>
          </p:cNvSpPr>
          <p:nvPr>
            <p:ph sz="half" idx="1"/>
          </p:nvPr>
        </p:nvSpPr>
        <p:spPr/>
        <p:txBody>
          <a:bodyPr/>
          <a:lstStyle/>
          <a:p>
            <a:r>
              <a:rPr lang="en-US" dirty="0"/>
              <a:t>In 1801, Thomas Young showed that two overlapping light waves interfered and was able to calculate wavelength.</a:t>
            </a:r>
          </a:p>
        </p:txBody>
      </p:sp>
      <p:pic>
        <p:nvPicPr>
          <p:cNvPr id="4" name="Picture 3" descr="F27.04.jpg"/>
          <p:cNvPicPr>
            <a:picLocks noChangeAspect="1"/>
          </p:cNvPicPr>
          <p:nvPr/>
        </p:nvPicPr>
        <p:blipFill>
          <a:blip r:embed="rId3" cstate="print"/>
          <a:stretch>
            <a:fillRect/>
          </a:stretch>
        </p:blipFill>
        <p:spPr>
          <a:xfrm>
            <a:off x="7001731" y="1783079"/>
            <a:ext cx="4377469" cy="5050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279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935480"/>
            <a:ext cx="10378493" cy="492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4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6" name="Content Placeholder 5"/>
          <p:cNvSpPr>
            <a:spLocks noGrp="1"/>
          </p:cNvSpPr>
          <p:nvPr>
            <p:ph idx="1"/>
          </p:nvPr>
        </p:nvSpPr>
        <p:spPr>
          <a:xfrm>
            <a:off x="-1" y="4038600"/>
            <a:ext cx="12191999" cy="2819400"/>
          </a:xfrm>
        </p:spPr>
        <p:txBody>
          <a:bodyPr>
            <a:normAutofit/>
          </a:bodyPr>
          <a:lstStyle/>
          <a:p>
            <a:r>
              <a:rPr lang="en-US" dirty="0"/>
              <a:t>Bright fringe where ℓ</a:t>
            </a:r>
            <a:r>
              <a:rPr lang="en-US" baseline="-25000" dirty="0"/>
              <a:t>1</a:t>
            </a:r>
            <a:r>
              <a:rPr lang="en-US" dirty="0"/>
              <a:t> − ℓ</a:t>
            </a:r>
            <a:r>
              <a:rPr lang="en-US" baseline="-25000" dirty="0"/>
              <a:t>2</a:t>
            </a:r>
            <a:r>
              <a:rPr lang="en-US" dirty="0"/>
              <a:t> = </a:t>
            </a:r>
            <a:r>
              <a:rPr lang="en-US" i="1" dirty="0"/>
              <a:t>m</a:t>
            </a:r>
            <a:r>
              <a:rPr lang="el-GR" dirty="0"/>
              <a:t>λ</a:t>
            </a:r>
            <a:endParaRPr lang="en-US" dirty="0"/>
          </a:p>
          <a:p>
            <a:r>
              <a:rPr lang="en-US" dirty="0"/>
              <a:t>Dark fringe where ℓ</a:t>
            </a:r>
            <a:r>
              <a:rPr lang="en-US" baseline="-25000" dirty="0"/>
              <a:t>1</a:t>
            </a:r>
            <a:r>
              <a:rPr lang="en-US" dirty="0"/>
              <a:t> − ℓ</a:t>
            </a:r>
            <a:r>
              <a:rPr lang="en-US" baseline="-25000" dirty="0"/>
              <a:t>2</a:t>
            </a:r>
            <a:r>
              <a:rPr lang="en-US" dirty="0"/>
              <a:t> = (</a:t>
            </a:r>
            <a:r>
              <a:rPr lang="en-US" i="1" dirty="0"/>
              <a:t>m</a:t>
            </a:r>
            <a:r>
              <a:rPr lang="en-US" dirty="0"/>
              <a:t> + ½)</a:t>
            </a:r>
            <a:r>
              <a:rPr lang="el-GR" dirty="0"/>
              <a:t>λ</a:t>
            </a:r>
            <a:endParaRPr lang="en-US" dirty="0"/>
          </a:p>
          <a:p>
            <a:endParaRPr lang="en-US" dirty="0"/>
          </a:p>
          <a:p>
            <a:r>
              <a:rPr lang="en-US" dirty="0"/>
              <a:t>Brightness of fringes varies</a:t>
            </a:r>
          </a:p>
          <a:p>
            <a:pPr lvl="1"/>
            <a:r>
              <a:rPr lang="en-US" dirty="0"/>
              <a:t>Center fringe the brightest and decreases on either side</a:t>
            </a:r>
          </a:p>
        </p:txBody>
      </p:sp>
      <p:pic>
        <p:nvPicPr>
          <p:cNvPr id="7" name="Picture 6" descr="F27.05.jpg"/>
          <p:cNvPicPr>
            <a:picLocks noChangeAspect="1"/>
          </p:cNvPicPr>
          <p:nvPr/>
        </p:nvPicPr>
        <p:blipFill>
          <a:blip r:embed="rId3" cstate="print"/>
          <a:stretch>
            <a:fillRect/>
          </a:stretch>
        </p:blipFill>
        <p:spPr>
          <a:xfrm>
            <a:off x="256676" y="1371599"/>
            <a:ext cx="11534271" cy="2299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55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12-01 The Double Slit Experiment</a:t>
            </a:r>
            <a:endParaRPr lang="en-US" sz="4267" dirty="0"/>
          </a:p>
        </p:txBody>
      </p:sp>
      <p:sp>
        <p:nvSpPr>
          <p:cNvPr id="3" name="Content Placeholder 2"/>
          <p:cNvSpPr>
            <a:spLocks noGrp="1"/>
          </p:cNvSpPr>
          <p:nvPr>
            <p:ph idx="1"/>
          </p:nvPr>
        </p:nvSpPr>
        <p:spPr>
          <a:xfrm>
            <a:off x="-1" y="4331368"/>
            <a:ext cx="12191999" cy="2526632"/>
          </a:xfrm>
        </p:spPr>
        <p:txBody>
          <a:bodyPr>
            <a:normAutofit/>
          </a:bodyPr>
          <a:lstStyle/>
          <a:p>
            <a:r>
              <a:rPr lang="en-US" dirty="0"/>
              <a:t>A) Rays from slits </a:t>
            </a:r>
            <a:r>
              <a:rPr lang="en-US" i="1" dirty="0"/>
              <a:t>S</a:t>
            </a:r>
            <a:r>
              <a:rPr lang="en-US" baseline="-25000" dirty="0"/>
              <a:t>1</a:t>
            </a:r>
            <a:r>
              <a:rPr lang="en-US" dirty="0"/>
              <a:t> and </a:t>
            </a:r>
            <a:r>
              <a:rPr lang="en-US" i="1" dirty="0"/>
              <a:t>S</a:t>
            </a:r>
            <a:r>
              <a:rPr lang="en-US" baseline="-25000" dirty="0"/>
              <a:t>2</a:t>
            </a:r>
            <a:r>
              <a:rPr lang="en-US" dirty="0"/>
              <a:t>, which make approximately the same angle </a:t>
            </a:r>
            <a:r>
              <a:rPr lang="el-GR" i="1" dirty="0"/>
              <a:t>θ</a:t>
            </a:r>
            <a:r>
              <a:rPr lang="en-US" dirty="0"/>
              <a:t> with the horizontal, strike a distant screen at the same spot.</a:t>
            </a:r>
          </a:p>
          <a:p>
            <a:r>
              <a:rPr lang="en-US" dirty="0"/>
              <a:t>B) The difference in the path lengths of the two rays is </a:t>
            </a:r>
            <a:r>
              <a:rPr lang="el-GR" dirty="0"/>
              <a:t>Δℓ</a:t>
            </a:r>
            <a:r>
              <a:rPr lang="en-US" dirty="0"/>
              <a:t> = </a:t>
            </a:r>
            <a:r>
              <a:rPr lang="en-US" i="1" dirty="0"/>
              <a:t>d</a:t>
            </a:r>
            <a:r>
              <a:rPr lang="en-US" dirty="0"/>
              <a:t> sin </a:t>
            </a:r>
            <a:r>
              <a:rPr lang="el-GR" i="1" dirty="0"/>
              <a:t>θ</a:t>
            </a:r>
            <a:r>
              <a:rPr lang="en-US" dirty="0"/>
              <a:t>.</a:t>
            </a:r>
          </a:p>
          <a:p>
            <a:r>
              <a:rPr lang="en-US" dirty="0"/>
              <a:t>C) The angle </a:t>
            </a:r>
            <a:r>
              <a:rPr lang="el-GR" i="1" dirty="0"/>
              <a:t>θ</a:t>
            </a:r>
            <a:r>
              <a:rPr lang="en-US" dirty="0"/>
              <a:t> is the angle at which a bright fringe (</a:t>
            </a:r>
            <a:r>
              <a:rPr lang="en-US" i="1" dirty="0"/>
              <a:t>m</a:t>
            </a:r>
            <a:r>
              <a:rPr lang="en-US" dirty="0"/>
              <a:t> = 2, here) occurs on either side of the central bright fringe (</a:t>
            </a:r>
            <a:r>
              <a:rPr lang="en-US" i="1" dirty="0"/>
              <a:t>m</a:t>
            </a:r>
            <a:r>
              <a:rPr lang="en-US" dirty="0"/>
              <a:t> = 0)</a:t>
            </a:r>
          </a:p>
        </p:txBody>
      </p:sp>
      <p:pic>
        <p:nvPicPr>
          <p:cNvPr id="4" name="Picture 3" descr="F27.07.jpg"/>
          <p:cNvPicPr>
            <a:picLocks noChangeAspect="1"/>
          </p:cNvPicPr>
          <p:nvPr/>
        </p:nvPicPr>
        <p:blipFill>
          <a:blip r:embed="rId3" cstate="print"/>
          <a:stretch>
            <a:fillRect/>
          </a:stretch>
        </p:blipFill>
        <p:spPr>
          <a:xfrm>
            <a:off x="1219198" y="1325563"/>
            <a:ext cx="9753600" cy="2819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7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Cambria">
      <a:majorFont>
        <a:latin typeface="Arial"/>
        <a:ea typeface=""/>
        <a:cs typeface=""/>
      </a:majorFont>
      <a:minorFont>
        <a:latin typeface="Cambr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3162</TotalTime>
  <Words>3186</Words>
  <Application>Microsoft Office PowerPoint</Application>
  <PresentationFormat>Widescreen</PresentationFormat>
  <Paragraphs>420</Paragraphs>
  <Slides>57</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Aptos</vt:lpstr>
      <vt:lpstr>Arial</vt:lpstr>
      <vt:lpstr>Cambria</vt:lpstr>
      <vt:lpstr>Cambria Math</vt:lpstr>
      <vt:lpstr>Comic Sans MS</vt:lpstr>
      <vt:lpstr>Wingdings</vt:lpstr>
      <vt:lpstr>Office Theme</vt:lpstr>
      <vt:lpstr>Equation</vt:lpstr>
      <vt:lpstr>Dual Nature of Light</vt:lpstr>
      <vt:lpstr>Credits</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The Double Slit Experiment</vt:lpstr>
      <vt:lpstr>12-01 Practice Work</vt:lpstr>
      <vt:lpstr>12-02 Multiple Slit Diffraction</vt:lpstr>
      <vt:lpstr>12-02 Multiple Slit Diffraction</vt:lpstr>
      <vt:lpstr>12-02 Multiple Slit Diffraction</vt:lpstr>
      <vt:lpstr>12-02 Multiple Slit Diffraction</vt:lpstr>
      <vt:lpstr>12-02 Multiple Slit Diffraction</vt:lpstr>
      <vt:lpstr>12-02 Multiple Slit Diffraction</vt:lpstr>
      <vt:lpstr>12-02 Multiple Slit Diffraction</vt:lpstr>
      <vt:lpstr>12-02 Practice Work</vt:lpstr>
      <vt:lpstr>12-03 Single Slit Diffraction</vt:lpstr>
      <vt:lpstr>12-03 Single Slit Diffraction</vt:lpstr>
      <vt:lpstr>12-03 Single Slit Diffraction</vt:lpstr>
      <vt:lpstr>12-03 Single Slit Diffraction</vt:lpstr>
      <vt:lpstr>12-03 Single Slit Diffraction</vt:lpstr>
      <vt:lpstr>12-03 Single Slit Diffraction</vt:lpstr>
      <vt:lpstr>12-03 Single Slit Diffraction</vt:lpstr>
      <vt:lpstr>12-03 Single Slit Diffraction</vt:lpstr>
      <vt:lpstr>12-03 Single Slit Diffraction</vt:lpstr>
      <vt:lpstr>12-03 Practice Work</vt:lpstr>
      <vt:lpstr>12-04 Quantum Nature of Light</vt:lpstr>
      <vt:lpstr>12-04 Quantum Nature of Light</vt:lpstr>
      <vt:lpstr>12-04 Quantum Nature of Light</vt:lpstr>
      <vt:lpstr>12-04 Quantum Nature of Light</vt:lpstr>
      <vt:lpstr>12-04 Quantum Nature of Light</vt:lpstr>
      <vt:lpstr>12-04 Quantum Nature of Light</vt:lpstr>
      <vt:lpstr>12-04 Quantum Nature of Light</vt:lpstr>
      <vt:lpstr>12-04 Quantum Nature of Light</vt:lpstr>
      <vt:lpstr>12-04 Practice Work</vt:lpstr>
      <vt:lpstr>12-05 Photoelectric Effect</vt:lpstr>
      <vt:lpstr>12-05 Photoelectric Effect</vt:lpstr>
      <vt:lpstr>12-05 Photoelectric Effect</vt:lpstr>
      <vt:lpstr>12-05 Photoelectric Effect</vt:lpstr>
      <vt:lpstr>12-05 Photoelectric Effect</vt:lpstr>
      <vt:lpstr>12-05 Photoelectric Effect</vt:lpstr>
      <vt:lpstr>12-05 Photoelectric Effect</vt:lpstr>
      <vt:lpstr>12-05 Photoelectric Effect</vt:lpstr>
      <vt:lpstr>12-05 Practice Work</vt:lpstr>
      <vt:lpstr>12-06 The Dual Nature of Light</vt:lpstr>
      <vt:lpstr>12-06 The Dual Nature of Light</vt:lpstr>
      <vt:lpstr>12-06 The Dual Nature of Light</vt:lpstr>
      <vt:lpstr>12-06 The Dual Nature of Light</vt:lpstr>
      <vt:lpstr>12-06 The Dual Nature of Light</vt:lpstr>
      <vt:lpstr>12-06 The Dual Nature of Light</vt:lpstr>
      <vt:lpstr>12-06 The Dual Nature of Light</vt:lpstr>
      <vt:lpstr>12-06 The Dual Nature of Light</vt:lpstr>
      <vt:lpstr>12-06 Practice Work</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Wright</dc:creator>
  <cp:lastModifiedBy>Richard Wright</cp:lastModifiedBy>
  <cp:revision>49</cp:revision>
  <dcterms:created xsi:type="dcterms:W3CDTF">2024-05-17T16:35:50Z</dcterms:created>
  <dcterms:modified xsi:type="dcterms:W3CDTF">2025-04-11T12:49:50Z</dcterms:modified>
</cp:coreProperties>
</file>